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italic.fntdata"/><Relationship Id="rId14" Type="http://schemas.openxmlformats.org/officeDocument/2006/relationships/font" Target="fonts/Raleway-bold.fntdata"/><Relationship Id="rId16"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48667bd7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48667bd7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9d30c802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9d30c802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9d30c802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9d30c802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9dcc453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9dcc453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9dcc453b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9dcc453b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9dcc453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9dcc453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2280750" y="152400"/>
            <a:ext cx="4742102"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64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ableism? How does it affect my life? </a:t>
            </a:r>
            <a:endParaRPr/>
          </a:p>
        </p:txBody>
      </p:sp>
      <p:sp>
        <p:nvSpPr>
          <p:cNvPr id="64" name="Google Shape;64;p14"/>
          <p:cNvSpPr txBox="1"/>
          <p:nvPr>
            <p:ph idx="1" type="body"/>
          </p:nvPr>
        </p:nvSpPr>
        <p:spPr>
          <a:xfrm>
            <a:off x="311700" y="6190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Ableism is </a:t>
            </a:r>
            <a:r>
              <a:rPr b="1" lang="en"/>
              <a:t>a harmful way of viewing people with disabilities</a:t>
            </a:r>
            <a:endParaRPr b="1"/>
          </a:p>
          <a:p>
            <a:pPr indent="-342900" lvl="0" marL="457200" rtl="0" algn="l">
              <a:spcBef>
                <a:spcPts val="0"/>
              </a:spcBef>
              <a:spcAft>
                <a:spcPts val="0"/>
              </a:spcAft>
              <a:buSzPts val="1800"/>
              <a:buChar char="●"/>
            </a:pPr>
            <a:r>
              <a:rPr lang="en"/>
              <a:t>It affects both people with disabilities and those without disabilities in many ways</a:t>
            </a:r>
            <a:endParaRPr/>
          </a:p>
          <a:p>
            <a:pPr indent="-342900" lvl="0" marL="457200" rtl="0" algn="l">
              <a:spcBef>
                <a:spcPts val="0"/>
              </a:spcBef>
              <a:spcAft>
                <a:spcPts val="0"/>
              </a:spcAft>
              <a:buSzPts val="1800"/>
              <a:buChar char="●"/>
            </a:pPr>
            <a:r>
              <a:rPr lang="en"/>
              <a:t>It implies that people with disabilities need to be “fixed” and it puts someone’s disability before other things about them - their personalities, their likes and dislikes, etc</a:t>
            </a:r>
            <a:endParaRPr/>
          </a:p>
          <a:p>
            <a:pPr indent="-342900" lvl="0" marL="457200" rtl="0" algn="l">
              <a:spcBef>
                <a:spcPts val="0"/>
              </a:spcBef>
              <a:spcAft>
                <a:spcPts val="0"/>
              </a:spcAft>
              <a:buSzPts val="1800"/>
              <a:buChar char="●"/>
            </a:pPr>
            <a:r>
              <a:rPr b="1" lang="en"/>
              <a:t>Ableism affects how people are treated in lots of different ways - in places like hospitals, restaurants, schools, stadiums for watching sports, jobs, concert venues, bars, etc</a:t>
            </a:r>
            <a:endParaRPr b="1"/>
          </a:p>
          <a:p>
            <a:pPr indent="-342900" lvl="0" marL="457200" rtl="0" algn="l">
              <a:spcBef>
                <a:spcPts val="0"/>
              </a:spcBef>
              <a:spcAft>
                <a:spcPts val="0"/>
              </a:spcAft>
              <a:buSzPts val="1800"/>
              <a:buChar char="●"/>
            </a:pPr>
            <a:r>
              <a:rPr lang="en"/>
              <a:t>It also affects how we talk to each other and how other people talk to us</a:t>
            </a:r>
            <a:endParaRPr/>
          </a:p>
        </p:txBody>
      </p:sp>
      <p:pic>
        <p:nvPicPr>
          <p:cNvPr id="65" name="Google Shape;65;p14"/>
          <p:cNvPicPr preferRelativeResize="0"/>
          <p:nvPr/>
        </p:nvPicPr>
        <p:blipFill rotWithShape="1">
          <a:blip r:embed="rId3">
            <a:alphaModFix/>
          </a:blip>
          <a:srcRect b="0" l="0" r="0" t="30357"/>
          <a:stretch/>
        </p:blipFill>
        <p:spPr>
          <a:xfrm>
            <a:off x="1364425" y="3753650"/>
            <a:ext cx="5794575" cy="2118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some examples of ableism?</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Assuming that everyone in a wheelchair cannot walk</a:t>
            </a:r>
            <a:endParaRPr/>
          </a:p>
          <a:p>
            <a:pPr indent="-342900" lvl="0" marL="457200" rtl="0" algn="l">
              <a:spcBef>
                <a:spcPts val="0"/>
              </a:spcBef>
              <a:spcAft>
                <a:spcPts val="0"/>
              </a:spcAft>
              <a:buSzPts val="1800"/>
              <a:buChar char="●"/>
            </a:pPr>
            <a:r>
              <a:rPr lang="en"/>
              <a:t>Not installing a ramp at a store with a step because “people with disabilities don’t come into the store” (assuming that people with disabilities don’t go out or wouldn’t be customers in their store)</a:t>
            </a:r>
            <a:endParaRPr/>
          </a:p>
          <a:p>
            <a:pPr indent="-342900" lvl="0" marL="457200" rtl="0" algn="l">
              <a:spcBef>
                <a:spcPts val="0"/>
              </a:spcBef>
              <a:spcAft>
                <a:spcPts val="0"/>
              </a:spcAft>
              <a:buSzPts val="1800"/>
              <a:buChar char="●"/>
            </a:pPr>
            <a:r>
              <a:rPr lang="en"/>
              <a:t>Talking to people with Autism or people with intellectual disabilities like they are a baby (assuming they can’t understand you)</a:t>
            </a:r>
            <a:endParaRPr/>
          </a:p>
          <a:p>
            <a:pPr indent="-342900" lvl="0" marL="457200" rtl="0" algn="l">
              <a:spcBef>
                <a:spcPts val="0"/>
              </a:spcBef>
              <a:spcAft>
                <a:spcPts val="0"/>
              </a:spcAft>
              <a:buSzPts val="1800"/>
              <a:buChar char="●"/>
            </a:pPr>
            <a:r>
              <a:rPr lang="en"/>
              <a:t>Parking in an accessible parking spot when you do not need one (ignoring basic needs of people with disabilities or assuming no one will need the space)</a:t>
            </a:r>
            <a:endParaRPr/>
          </a:p>
          <a:p>
            <a:pPr indent="-342900" lvl="0" marL="457200" rtl="0" algn="l">
              <a:spcBef>
                <a:spcPts val="0"/>
              </a:spcBef>
              <a:spcAft>
                <a:spcPts val="0"/>
              </a:spcAft>
              <a:buSzPts val="1800"/>
              <a:buChar char="●"/>
            </a:pPr>
            <a:r>
              <a:rPr lang="en"/>
              <a:t>Not </a:t>
            </a:r>
            <a:r>
              <a:rPr lang="en"/>
              <a:t>having</a:t>
            </a:r>
            <a:r>
              <a:rPr lang="en"/>
              <a:t> accessible </a:t>
            </a:r>
            <a:r>
              <a:rPr lang="en"/>
              <a:t>bathrooms</a:t>
            </a:r>
            <a:r>
              <a:rPr lang="en"/>
              <a:t> (again, ignoring basic needs of disabled people) - if you can’t use the bathroom at a restaurant, that’s a restaurant you can’t go 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Internalized ableism</a:t>
            </a:r>
            <a:endParaRPr/>
          </a:p>
        </p:txBody>
      </p:sp>
      <p:sp>
        <p:nvSpPr>
          <p:cNvPr id="77" name="Google Shape;77;p16"/>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Sometimes we judge others with disabilities, and sometimes we judge ourselves because we have a </a:t>
            </a:r>
            <a:r>
              <a:rPr lang="en"/>
              <a:t>disability.</a:t>
            </a:r>
            <a:endParaRPr/>
          </a:p>
          <a:p>
            <a:pPr indent="0" lvl="0" marL="0" rtl="0" algn="l">
              <a:spcBef>
                <a:spcPts val="1200"/>
              </a:spcBef>
              <a:spcAft>
                <a:spcPts val="1200"/>
              </a:spcAft>
              <a:buNone/>
            </a:pPr>
            <a:r>
              <a:rPr lang="en"/>
              <a:t>Example: Meredith didn’t believe she was worthy of having a romantic relationship because she walks different, uses a wheelchair, and has a lot of anxiety. She also is afraid of being judged when she goes out with friends because she is different.</a:t>
            </a:r>
            <a:endParaRPr/>
          </a:p>
        </p:txBody>
      </p:sp>
      <p:pic>
        <p:nvPicPr>
          <p:cNvPr id="78" name="Google Shape;78;p16"/>
          <p:cNvPicPr preferRelativeResize="0"/>
          <p:nvPr/>
        </p:nvPicPr>
        <p:blipFill rotWithShape="1">
          <a:blip r:embed="rId3">
            <a:alphaModFix/>
          </a:blip>
          <a:srcRect b="16761" l="-1090" r="1090" t="23735"/>
          <a:stretch/>
        </p:blipFill>
        <p:spPr>
          <a:xfrm>
            <a:off x="2286000" y="2933800"/>
            <a:ext cx="4572000" cy="220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Signs that you might have some internalized ableism:</a:t>
            </a:r>
            <a:endParaRPr/>
          </a:p>
        </p:txBody>
      </p:sp>
      <p:sp>
        <p:nvSpPr>
          <p:cNvPr id="84" name="Google Shape;84;p17"/>
          <p:cNvSpPr txBox="1"/>
          <p:nvPr>
            <p:ph idx="1" type="body"/>
          </p:nvPr>
        </p:nvSpPr>
        <p:spPr>
          <a:xfrm>
            <a:off x="311700" y="15020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feel like a burden asking for help with your disability</a:t>
            </a:r>
            <a:endParaRPr/>
          </a:p>
          <a:p>
            <a:pPr indent="-342900" lvl="0" marL="457200" rtl="0" algn="l">
              <a:spcBef>
                <a:spcPts val="0"/>
              </a:spcBef>
              <a:spcAft>
                <a:spcPts val="0"/>
              </a:spcAft>
              <a:buSzPts val="1800"/>
              <a:buChar char="●"/>
            </a:pPr>
            <a:r>
              <a:rPr lang="en"/>
              <a:t>You compare yourself to other people without disabilities and feel “not good enough” if you can’t do the same things as abled people or do things slower than other people (like getting your degree in college or getting your own housing)</a:t>
            </a:r>
            <a:endParaRPr/>
          </a:p>
          <a:p>
            <a:pPr indent="0" lvl="0" marL="0" rtl="0" algn="l">
              <a:spcBef>
                <a:spcPts val="1200"/>
              </a:spcBef>
              <a:spcAft>
                <a:spcPts val="1200"/>
              </a:spcAft>
              <a:buNone/>
            </a:pPr>
            <a:r>
              <a:rPr b="1" lang="en" sz="2000"/>
              <a:t>It is okay! It is okay to be different and it is okay to DO things differently! Just because you do things differently or talk differently does NOT make you less important than other people. It does not mean that you deserve less than other people.</a:t>
            </a:r>
            <a:r>
              <a:rPr lang="en" sz="2000"/>
              <a:t>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236775" y="642313"/>
            <a:ext cx="2725500" cy="406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There will always be people who will judge you or not understand you. That isn’t your fault or something you need to fix. Be yourself and the right people will love and accept you for who you are. Be kind to yourself, not just other people!</a:t>
            </a:r>
            <a:endParaRPr b="1"/>
          </a:p>
        </p:txBody>
      </p:sp>
      <p:pic>
        <p:nvPicPr>
          <p:cNvPr id="90" name="Google Shape;90;p18"/>
          <p:cNvPicPr preferRelativeResize="0"/>
          <p:nvPr/>
        </p:nvPicPr>
        <p:blipFill>
          <a:blip r:embed="rId3">
            <a:alphaModFix/>
          </a:blip>
          <a:stretch>
            <a:fillRect/>
          </a:stretch>
        </p:blipFill>
        <p:spPr>
          <a:xfrm>
            <a:off x="3533223" y="222512"/>
            <a:ext cx="4820553" cy="469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0" l="0" r="0" t="22540"/>
          <a:stretch/>
        </p:blipFill>
        <p:spPr>
          <a:xfrm>
            <a:off x="1563100" y="697712"/>
            <a:ext cx="2726501" cy="3748076"/>
          </a:xfrm>
          <a:prstGeom prst="rect">
            <a:avLst/>
          </a:prstGeom>
          <a:noFill/>
          <a:ln>
            <a:noFill/>
          </a:ln>
        </p:spPr>
      </p:pic>
      <p:pic>
        <p:nvPicPr>
          <p:cNvPr id="96" name="Google Shape;96;p19"/>
          <p:cNvPicPr preferRelativeResize="0"/>
          <p:nvPr/>
        </p:nvPicPr>
        <p:blipFill rotWithShape="1">
          <a:blip r:embed="rId4">
            <a:alphaModFix/>
          </a:blip>
          <a:srcRect b="18633" l="0" r="0" t="0"/>
          <a:stretch/>
        </p:blipFill>
        <p:spPr>
          <a:xfrm>
            <a:off x="4953875" y="697700"/>
            <a:ext cx="2721776" cy="393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