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Playfair Display"/>
      <p:regular r:id="rId15"/>
      <p:bold r:id="rId16"/>
      <p:italic r:id="rId17"/>
      <p:boldItalic r:id="rId18"/>
    </p:embeddedFont>
    <p:embeddedFont>
      <p:font typeface="Montserrat"/>
      <p:regular r:id="rId19"/>
      <p:bold r:id="rId20"/>
      <p:italic r:id="rId21"/>
      <p:boldItalic r:id="rId22"/>
    </p:embeddedFont>
    <p:embeddedFont>
      <p:font typeface="Oswald"/>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11" Type="http://schemas.openxmlformats.org/officeDocument/2006/relationships/slide" Target="slides/slide6.xml"/><Relationship Id="rId22" Type="http://schemas.openxmlformats.org/officeDocument/2006/relationships/font" Target="fonts/Montserrat-boldItalic.fntdata"/><Relationship Id="rId10" Type="http://schemas.openxmlformats.org/officeDocument/2006/relationships/slide" Target="slides/slide5.xml"/><Relationship Id="rId21" Type="http://schemas.openxmlformats.org/officeDocument/2006/relationships/font" Target="fonts/Montserrat-italic.fntdata"/><Relationship Id="rId13" Type="http://schemas.openxmlformats.org/officeDocument/2006/relationships/slide" Target="slides/slide8.xml"/><Relationship Id="rId24" Type="http://schemas.openxmlformats.org/officeDocument/2006/relationships/font" Target="fonts/Oswald-bold.fntdata"/><Relationship Id="rId12" Type="http://schemas.openxmlformats.org/officeDocument/2006/relationships/slide" Target="slides/slide7.xml"/><Relationship Id="rId23" Type="http://schemas.openxmlformats.org/officeDocument/2006/relationships/font" Target="fonts/Oswal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layfairDisplay-regular.fntdata"/><Relationship Id="rId14" Type="http://schemas.openxmlformats.org/officeDocument/2006/relationships/slide" Target="slides/slide9.xml"/><Relationship Id="rId17" Type="http://schemas.openxmlformats.org/officeDocument/2006/relationships/font" Target="fonts/PlayfairDisplay-italic.fntdata"/><Relationship Id="rId16" Type="http://schemas.openxmlformats.org/officeDocument/2006/relationships/font" Target="fonts/PlayfairDisplay-bold.fntdata"/><Relationship Id="rId5" Type="http://schemas.openxmlformats.org/officeDocument/2006/relationships/notesMaster" Target="notesMasters/notesMaster1.xml"/><Relationship Id="rId19" Type="http://schemas.openxmlformats.org/officeDocument/2006/relationships/font" Target="fonts/Montserrat-regular.fntdata"/><Relationship Id="rId6" Type="http://schemas.openxmlformats.org/officeDocument/2006/relationships/slide" Target="slides/slide1.xml"/><Relationship Id="rId18" Type="http://schemas.openxmlformats.org/officeDocument/2006/relationships/font" Target="fonts/PlayfairDisplay-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5fd159b38f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5fd159b38f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5eda8262c6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5eda8262c6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5eda8262c6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5eda8262c6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5eda8262c6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5eda8262c6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5eda8262c6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5eda8262c6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5eda8262c6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5eda8262c6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5eda8262c6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5eda8262c6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5eda8262c6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5eda8262c6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meredith@youthleadnc.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mailto:shutupdude@gmail.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1403850"/>
            <a:ext cx="8455500" cy="2146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Creating Your Network</a:t>
            </a:r>
            <a:endParaRPr/>
          </a:p>
        </p:txBody>
      </p:sp>
      <p:sp>
        <p:nvSpPr>
          <p:cNvPr id="59" name="Google Shape;59;p13"/>
          <p:cNvSpPr txBox="1"/>
          <p:nvPr>
            <p:ph idx="1" type="subTitle"/>
          </p:nvPr>
        </p:nvSpPr>
        <p:spPr>
          <a:xfrm>
            <a:off x="311700" y="2834125"/>
            <a:ext cx="8520600" cy="1275300"/>
          </a:xfrm>
          <a:prstGeom prst="rect">
            <a:avLst/>
          </a:prstGeom>
        </p:spPr>
        <p:txBody>
          <a:bodyPr anchorCtr="0" anchor="ctr" bIns="91425" lIns="91425" spcFirstLastPara="1" rIns="91425" wrap="square" tIns="91425">
            <a:normAutofit fontScale="92500" lnSpcReduction="20000"/>
          </a:bodyPr>
          <a:lstStyle/>
          <a:p>
            <a:pPr indent="0" lvl="0" marL="0" rtl="0" algn="l">
              <a:spcBef>
                <a:spcPts val="0"/>
              </a:spcBef>
              <a:spcAft>
                <a:spcPts val="0"/>
              </a:spcAft>
              <a:buNone/>
            </a:pPr>
            <a:r>
              <a:rPr lang="en"/>
              <a:t>Meredith Huml</a:t>
            </a:r>
            <a:endParaRPr/>
          </a:p>
          <a:p>
            <a:pPr indent="0" lvl="0" marL="0" rtl="0" algn="l">
              <a:spcBef>
                <a:spcPts val="0"/>
              </a:spcBef>
              <a:spcAft>
                <a:spcPts val="0"/>
              </a:spcAft>
              <a:buNone/>
            </a:pPr>
            <a:r>
              <a:rPr lang="en"/>
              <a:t>Program Coordinator</a:t>
            </a:r>
            <a:endParaRPr/>
          </a:p>
          <a:p>
            <a:pPr indent="0" lvl="0" marL="0" rtl="0" algn="l">
              <a:spcBef>
                <a:spcPts val="0"/>
              </a:spcBef>
              <a:spcAft>
                <a:spcPts val="0"/>
              </a:spcAft>
              <a:buNone/>
            </a:pPr>
            <a:r>
              <a:rPr lang="en" u="sng">
                <a:solidFill>
                  <a:schemeClr val="hlink"/>
                </a:solidFill>
                <a:hlinkClick r:id="rId3"/>
              </a:rPr>
              <a:t>meredith@youthleadnc.org</a:t>
            </a:r>
            <a:endParaRPr/>
          </a:p>
          <a:p>
            <a:pPr indent="0" lvl="0" marL="0" rtl="0" algn="l">
              <a:spcBef>
                <a:spcPts val="0"/>
              </a:spcBef>
              <a:spcAft>
                <a:spcPts val="0"/>
              </a:spcAft>
              <a:buNone/>
            </a:pPr>
            <a:r>
              <a:rPr lang="en"/>
              <a:t>919-213-0175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idx="1" type="body"/>
          </p:nvPr>
        </p:nvSpPr>
        <p:spPr>
          <a:xfrm>
            <a:off x="324400" y="1273550"/>
            <a:ext cx="3413100" cy="2718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300">
                <a:latin typeface="Arial"/>
                <a:ea typeface="Arial"/>
                <a:cs typeface="Arial"/>
                <a:sym typeface="Arial"/>
              </a:rPr>
              <a:t>What is your favorite thing that you have done this summer?</a:t>
            </a:r>
            <a:endParaRPr b="1" sz="2300">
              <a:latin typeface="Arial"/>
              <a:ea typeface="Arial"/>
              <a:cs typeface="Arial"/>
              <a:sym typeface="Arial"/>
            </a:endParaRPr>
          </a:p>
          <a:p>
            <a:pPr indent="0" lvl="0" marL="0" rtl="0" algn="ctr">
              <a:spcBef>
                <a:spcPts val="1200"/>
              </a:spcBef>
              <a:spcAft>
                <a:spcPts val="1200"/>
              </a:spcAft>
              <a:buNone/>
            </a:pPr>
            <a:r>
              <a:rPr b="1" lang="en" sz="2300">
                <a:latin typeface="Arial"/>
                <a:ea typeface="Arial"/>
                <a:cs typeface="Arial"/>
                <a:sym typeface="Arial"/>
              </a:rPr>
              <a:t>What are some of the ways you use to meet new people?</a:t>
            </a:r>
            <a:endParaRPr b="1" sz="2300">
              <a:latin typeface="Arial"/>
              <a:ea typeface="Arial"/>
              <a:cs typeface="Arial"/>
              <a:sym typeface="Arial"/>
            </a:endParaRPr>
          </a:p>
        </p:txBody>
      </p:sp>
      <p:pic>
        <p:nvPicPr>
          <p:cNvPr id="65" name="Google Shape;65;p14"/>
          <p:cNvPicPr preferRelativeResize="0"/>
          <p:nvPr/>
        </p:nvPicPr>
        <p:blipFill>
          <a:blip r:embed="rId3">
            <a:alphaModFix/>
          </a:blip>
          <a:stretch>
            <a:fillRect/>
          </a:stretch>
        </p:blipFill>
        <p:spPr>
          <a:xfrm>
            <a:off x="3865625" y="820000"/>
            <a:ext cx="4833874" cy="362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 network? What is networking?</a:t>
            </a:r>
            <a:endParaRPr/>
          </a:p>
        </p:txBody>
      </p:sp>
      <p:sp>
        <p:nvSpPr>
          <p:cNvPr id="71" name="Google Shape;71;p15"/>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Arial"/>
              <a:buChar char="●"/>
            </a:pPr>
            <a:r>
              <a:rPr b="1" lang="en">
                <a:latin typeface="Arial"/>
                <a:ea typeface="Arial"/>
                <a:cs typeface="Arial"/>
                <a:sym typeface="Arial"/>
              </a:rPr>
              <a:t>Networking involves forming relationships with other people who share a common interest, such as a profession or industry, and exchanging information with them. </a:t>
            </a:r>
            <a:endParaRPr b="1">
              <a:latin typeface="Arial"/>
              <a:ea typeface="Arial"/>
              <a:cs typeface="Arial"/>
              <a:sym typeface="Arial"/>
            </a:endParaRPr>
          </a:p>
          <a:p>
            <a:pPr indent="-342900" lvl="0" marL="457200" rtl="0" algn="l">
              <a:spcBef>
                <a:spcPts val="0"/>
              </a:spcBef>
              <a:spcAft>
                <a:spcPts val="0"/>
              </a:spcAft>
              <a:buSzPts val="1800"/>
              <a:buFont typeface="Arial"/>
              <a:buChar char="●"/>
            </a:pPr>
            <a:r>
              <a:rPr lang="en">
                <a:latin typeface="Arial"/>
                <a:ea typeface="Arial"/>
                <a:cs typeface="Arial"/>
                <a:sym typeface="Arial"/>
              </a:rPr>
              <a:t>A lot of networking takes place in social settings such as community groups or networking events</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en">
                <a:latin typeface="Arial"/>
                <a:ea typeface="Arial"/>
                <a:cs typeface="Arial"/>
                <a:sym typeface="Arial"/>
              </a:rPr>
              <a:t>The purpose of networking is to expand your professional network and learn about job opportunities in your field</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en">
                <a:latin typeface="Arial"/>
                <a:ea typeface="Arial"/>
                <a:cs typeface="Arial"/>
                <a:sym typeface="Arial"/>
              </a:rPr>
              <a:t>Communication and organizational skills are very important parts of networking well</a:t>
            </a:r>
            <a:endParaRPr>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Okay but why do I need to care about this…?</a:t>
            </a:r>
            <a:endParaRPr/>
          </a:p>
        </p:txBody>
      </p:sp>
      <p:sp>
        <p:nvSpPr>
          <p:cNvPr id="77" name="Google Shape;77;p16"/>
          <p:cNvSpPr txBox="1"/>
          <p:nvPr>
            <p:ph idx="1" type="body"/>
          </p:nvPr>
        </p:nvSpPr>
        <p:spPr>
          <a:xfrm>
            <a:off x="311700" y="1234075"/>
            <a:ext cx="8520600" cy="33348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latin typeface="Arial"/>
                <a:ea typeface="Arial"/>
                <a:cs typeface="Arial"/>
                <a:sym typeface="Arial"/>
              </a:rPr>
              <a:t>Having a strong and varied network creates opportunities for you to grow, learn, and </a:t>
            </a:r>
            <a:r>
              <a:rPr b="1" lang="en">
                <a:latin typeface="Arial"/>
                <a:ea typeface="Arial"/>
                <a:cs typeface="Arial"/>
                <a:sym typeface="Arial"/>
              </a:rPr>
              <a:t>help you achieve what you want</a:t>
            </a:r>
            <a:r>
              <a:rPr lang="en">
                <a:latin typeface="Arial"/>
                <a:ea typeface="Arial"/>
                <a:cs typeface="Arial"/>
                <a:sym typeface="Arial"/>
              </a:rPr>
              <a:t> in life! </a:t>
            </a:r>
            <a:endParaRPr>
              <a:latin typeface="Arial"/>
              <a:ea typeface="Arial"/>
              <a:cs typeface="Arial"/>
              <a:sym typeface="Arial"/>
            </a:endParaRPr>
          </a:p>
          <a:p>
            <a:pPr indent="0" lvl="0" marL="0" rtl="0" algn="l">
              <a:spcBef>
                <a:spcPts val="1200"/>
              </a:spcBef>
              <a:spcAft>
                <a:spcPts val="0"/>
              </a:spcAft>
              <a:buNone/>
            </a:pPr>
            <a:r>
              <a:rPr lang="en">
                <a:latin typeface="Arial"/>
                <a:ea typeface="Arial"/>
                <a:cs typeface="Arial"/>
                <a:sym typeface="Arial"/>
              </a:rPr>
              <a:t>Everyone needs a support system and resources to help reach goals!</a:t>
            </a:r>
            <a:endParaRPr>
              <a:latin typeface="Arial"/>
              <a:ea typeface="Arial"/>
              <a:cs typeface="Arial"/>
              <a:sym typeface="Arial"/>
            </a:endParaRPr>
          </a:p>
          <a:p>
            <a:pPr indent="0" lvl="0" marL="0" rtl="0" algn="l">
              <a:spcBef>
                <a:spcPts val="1200"/>
              </a:spcBef>
              <a:spcAft>
                <a:spcPts val="1200"/>
              </a:spcAft>
              <a:buNone/>
            </a:pPr>
            <a:r>
              <a:rPr b="1" lang="en">
                <a:latin typeface="Arial"/>
                <a:ea typeface="Arial"/>
                <a:cs typeface="Arial"/>
                <a:sym typeface="Arial"/>
              </a:rPr>
              <a:t>Example:</a:t>
            </a:r>
            <a:r>
              <a:rPr lang="en">
                <a:latin typeface="Arial"/>
                <a:ea typeface="Arial"/>
                <a:cs typeface="Arial"/>
                <a:sym typeface="Arial"/>
              </a:rPr>
              <a:t> The previous Executive Director of Alliance of Disability Advocates (CIL) was in my dad’s network. My dad was able to ask him if I could have an interview for an open position there (which I did not know about). I got the job, which led me to work for Disability Rights. The connections and friends I made at the Alliance of Disability Advocates and Disability Rights NC led me to this job! I’ve met lots of people at these jobs and have had a lot of opportunities because of this!</a:t>
            </a:r>
            <a:endParaRPr>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Okay cool but how do I even start that…?</a:t>
            </a:r>
            <a:endParaRPr/>
          </a:p>
        </p:txBody>
      </p:sp>
      <p:sp>
        <p:nvSpPr>
          <p:cNvPr id="83" name="Google Shape;83;p17"/>
          <p:cNvSpPr txBox="1"/>
          <p:nvPr>
            <p:ph idx="1" type="body"/>
          </p:nvPr>
        </p:nvSpPr>
        <p:spPr>
          <a:xfrm>
            <a:off x="311700" y="1234075"/>
            <a:ext cx="8520600" cy="33348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latin typeface="Arial"/>
                <a:ea typeface="Arial"/>
                <a:cs typeface="Arial"/>
                <a:sym typeface="Arial"/>
              </a:rPr>
              <a:t>The first important step in starting to create your network is </a:t>
            </a:r>
            <a:r>
              <a:rPr b="1" lang="en">
                <a:highlight>
                  <a:srgbClr val="D9EAD3"/>
                </a:highlight>
                <a:latin typeface="Arial"/>
                <a:ea typeface="Arial"/>
                <a:cs typeface="Arial"/>
                <a:sym typeface="Arial"/>
              </a:rPr>
              <a:t>having reliable and updated contact information</a:t>
            </a:r>
            <a:r>
              <a:rPr lang="en">
                <a:highlight>
                  <a:srgbClr val="D9EAD3"/>
                </a:highlight>
                <a:latin typeface="Arial"/>
                <a:ea typeface="Arial"/>
                <a:cs typeface="Arial"/>
                <a:sym typeface="Arial"/>
              </a:rPr>
              <a:t> </a:t>
            </a:r>
            <a:r>
              <a:rPr lang="en">
                <a:latin typeface="Arial"/>
                <a:ea typeface="Arial"/>
                <a:cs typeface="Arial"/>
                <a:sym typeface="Arial"/>
              </a:rPr>
              <a:t>- a cell phone number and email address that people can reach you at </a:t>
            </a:r>
            <a:endParaRPr>
              <a:latin typeface="Arial"/>
              <a:ea typeface="Arial"/>
              <a:cs typeface="Arial"/>
              <a:sym typeface="Arial"/>
            </a:endParaRPr>
          </a:p>
          <a:p>
            <a:pPr indent="-317500" lvl="1" marL="914400" rtl="0" algn="l">
              <a:spcBef>
                <a:spcPts val="0"/>
              </a:spcBef>
              <a:spcAft>
                <a:spcPts val="0"/>
              </a:spcAft>
              <a:buSzPts val="1400"/>
              <a:buFont typeface="Arial"/>
              <a:buChar char="○"/>
            </a:pPr>
            <a:r>
              <a:rPr lang="en">
                <a:latin typeface="Arial"/>
                <a:ea typeface="Arial"/>
                <a:cs typeface="Arial"/>
                <a:sym typeface="Arial"/>
              </a:rPr>
              <a:t>No email addresses that are </a:t>
            </a:r>
            <a:r>
              <a:rPr lang="en">
                <a:latin typeface="Arial"/>
                <a:ea typeface="Arial"/>
                <a:cs typeface="Arial"/>
                <a:sym typeface="Arial"/>
              </a:rPr>
              <a:t>inappropriate</a:t>
            </a:r>
            <a:r>
              <a:rPr lang="en">
                <a:latin typeface="Arial"/>
                <a:ea typeface="Arial"/>
                <a:cs typeface="Arial"/>
                <a:sym typeface="Arial"/>
              </a:rPr>
              <a:t>, one that has your name in it)</a:t>
            </a:r>
            <a:endParaRPr>
              <a:latin typeface="Arial"/>
              <a:ea typeface="Arial"/>
              <a:cs typeface="Arial"/>
              <a:sym typeface="Arial"/>
            </a:endParaRPr>
          </a:p>
          <a:p>
            <a:pPr indent="-317500" lvl="1" marL="914400" rtl="0" algn="l">
              <a:spcBef>
                <a:spcPts val="0"/>
              </a:spcBef>
              <a:spcAft>
                <a:spcPts val="0"/>
              </a:spcAft>
              <a:buSzPts val="1400"/>
              <a:buFont typeface="Arial"/>
              <a:buChar char="○"/>
            </a:pPr>
            <a:r>
              <a:rPr lang="en">
                <a:latin typeface="Arial"/>
                <a:ea typeface="Arial"/>
                <a:cs typeface="Arial"/>
                <a:sym typeface="Arial"/>
              </a:rPr>
              <a:t>Example: </a:t>
            </a:r>
            <a:r>
              <a:rPr lang="en" u="sng">
                <a:solidFill>
                  <a:schemeClr val="hlink"/>
                </a:solidFill>
                <a:latin typeface="Arial"/>
                <a:ea typeface="Arial"/>
                <a:cs typeface="Arial"/>
                <a:sym typeface="Arial"/>
                <a:hlinkClick r:id="rId3"/>
              </a:rPr>
              <a:t>shutupdude@gmail.com</a:t>
            </a:r>
            <a:r>
              <a:rPr lang="en">
                <a:latin typeface="Arial"/>
                <a:ea typeface="Arial"/>
                <a:cs typeface="Arial"/>
                <a:sym typeface="Arial"/>
              </a:rPr>
              <a:t> probably isn’t the best address </a:t>
            </a:r>
            <a:endParaRPr>
              <a:latin typeface="Arial"/>
              <a:ea typeface="Arial"/>
              <a:cs typeface="Arial"/>
              <a:sym typeface="Arial"/>
            </a:endParaRPr>
          </a:p>
          <a:p>
            <a:pPr indent="-342900" lvl="0" marL="457200" rtl="0" algn="l">
              <a:spcBef>
                <a:spcPts val="0"/>
              </a:spcBef>
              <a:spcAft>
                <a:spcPts val="0"/>
              </a:spcAft>
              <a:buSzPts val="1800"/>
              <a:buChar char="●"/>
            </a:pPr>
            <a:r>
              <a:rPr lang="en">
                <a:latin typeface="Arial"/>
                <a:ea typeface="Arial"/>
                <a:cs typeface="Arial"/>
                <a:sym typeface="Arial"/>
              </a:rPr>
              <a:t>Creating a </a:t>
            </a:r>
            <a:r>
              <a:rPr b="1" lang="en">
                <a:highlight>
                  <a:srgbClr val="D9EAD3"/>
                </a:highlight>
                <a:latin typeface="Arial"/>
                <a:ea typeface="Arial"/>
                <a:cs typeface="Arial"/>
                <a:sym typeface="Arial"/>
              </a:rPr>
              <a:t>LinkedIn account</a:t>
            </a:r>
            <a:r>
              <a:rPr lang="en">
                <a:latin typeface="Arial"/>
                <a:ea typeface="Arial"/>
                <a:cs typeface="Arial"/>
                <a:sym typeface="Arial"/>
              </a:rPr>
              <a:t> (we will discuss this in a bit)</a:t>
            </a:r>
            <a:endParaRPr>
              <a:latin typeface="Arial"/>
              <a:ea typeface="Arial"/>
              <a:cs typeface="Arial"/>
              <a:sym typeface="Arial"/>
            </a:endParaRPr>
          </a:p>
          <a:p>
            <a:pPr indent="-342900" lvl="0" marL="457200" rtl="0" algn="l">
              <a:spcBef>
                <a:spcPts val="0"/>
              </a:spcBef>
              <a:spcAft>
                <a:spcPts val="0"/>
              </a:spcAft>
              <a:buSzPts val="1800"/>
              <a:buChar char="●"/>
            </a:pPr>
            <a:r>
              <a:rPr lang="en">
                <a:latin typeface="Arial"/>
                <a:ea typeface="Arial"/>
                <a:cs typeface="Arial"/>
                <a:sym typeface="Arial"/>
              </a:rPr>
              <a:t>Having an </a:t>
            </a:r>
            <a:r>
              <a:rPr b="1" lang="en">
                <a:highlight>
                  <a:srgbClr val="D9EAD3"/>
                </a:highlight>
                <a:latin typeface="Arial"/>
                <a:ea typeface="Arial"/>
                <a:cs typeface="Arial"/>
                <a:sym typeface="Arial"/>
              </a:rPr>
              <a:t>updated resume</a:t>
            </a:r>
            <a:r>
              <a:rPr b="1" lang="en">
                <a:latin typeface="Arial"/>
                <a:ea typeface="Arial"/>
                <a:cs typeface="Arial"/>
                <a:sym typeface="Arial"/>
              </a:rPr>
              <a:t> </a:t>
            </a:r>
            <a:r>
              <a:rPr lang="en">
                <a:latin typeface="Arial"/>
                <a:ea typeface="Arial"/>
                <a:cs typeface="Arial"/>
                <a:sym typeface="Arial"/>
              </a:rPr>
              <a:t>(we will talk about this next month, September)</a:t>
            </a:r>
            <a:endParaRPr>
              <a:latin typeface="Arial"/>
              <a:ea typeface="Arial"/>
              <a:cs typeface="Arial"/>
              <a:sym typeface="Arial"/>
            </a:endParaRPr>
          </a:p>
          <a:p>
            <a:pPr indent="-342900" lvl="0" marL="457200" rtl="0" algn="l">
              <a:spcBef>
                <a:spcPts val="0"/>
              </a:spcBef>
              <a:spcAft>
                <a:spcPts val="0"/>
              </a:spcAft>
              <a:buSzPts val="1800"/>
              <a:buChar char="●"/>
            </a:pPr>
            <a:r>
              <a:rPr lang="en">
                <a:latin typeface="Arial"/>
                <a:ea typeface="Arial"/>
                <a:cs typeface="Arial"/>
                <a:sym typeface="Arial"/>
              </a:rPr>
              <a:t>Lookout for </a:t>
            </a:r>
            <a:r>
              <a:rPr b="1" lang="en">
                <a:highlight>
                  <a:srgbClr val="D9EAD3"/>
                </a:highlight>
                <a:latin typeface="Arial"/>
                <a:ea typeface="Arial"/>
                <a:cs typeface="Arial"/>
                <a:sym typeface="Arial"/>
              </a:rPr>
              <a:t>webinars, events, and community programs</a:t>
            </a:r>
            <a:r>
              <a:rPr lang="en">
                <a:latin typeface="Arial"/>
                <a:ea typeface="Arial"/>
                <a:cs typeface="Arial"/>
                <a:sym typeface="Arial"/>
              </a:rPr>
              <a:t> where you can meet more people and learn more about what you are interested in (example: I participate in being on panels for rare diseases and meet many people through there who has shared contact info with)</a:t>
            </a:r>
            <a:endParaRPr>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TIPS:	</a:t>
            </a:r>
            <a:endParaRPr/>
          </a:p>
        </p:txBody>
      </p:sp>
      <p:sp>
        <p:nvSpPr>
          <p:cNvPr id="89" name="Google Shape;89;p18"/>
          <p:cNvSpPr txBox="1"/>
          <p:nvPr>
            <p:ph idx="1" type="body"/>
          </p:nvPr>
        </p:nvSpPr>
        <p:spPr>
          <a:xfrm>
            <a:off x="311700" y="1234075"/>
            <a:ext cx="8520600" cy="33348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b="1" lang="en">
                <a:highlight>
                  <a:srgbClr val="D9EAD3"/>
                </a:highlight>
                <a:latin typeface="Arial"/>
                <a:ea typeface="Arial"/>
                <a:cs typeface="Arial"/>
                <a:sym typeface="Arial"/>
              </a:rPr>
              <a:t>Respond to emails and calls ASAP</a:t>
            </a:r>
            <a:r>
              <a:rPr lang="en">
                <a:latin typeface="Arial"/>
                <a:ea typeface="Arial"/>
                <a:cs typeface="Arial"/>
                <a:sym typeface="Arial"/>
              </a:rPr>
              <a:t> (this helps you to stand out, and lets someone know you are interested in potentially working with them/interested in what they do)</a:t>
            </a:r>
            <a:endParaRPr>
              <a:latin typeface="Arial"/>
              <a:ea typeface="Arial"/>
              <a:cs typeface="Arial"/>
              <a:sym typeface="Arial"/>
            </a:endParaRPr>
          </a:p>
          <a:p>
            <a:pPr indent="-342900" lvl="0" marL="457200" rtl="0" algn="l">
              <a:spcBef>
                <a:spcPts val="0"/>
              </a:spcBef>
              <a:spcAft>
                <a:spcPts val="0"/>
              </a:spcAft>
              <a:buSzPts val="1800"/>
              <a:buChar char="●"/>
            </a:pPr>
            <a:r>
              <a:rPr lang="en">
                <a:latin typeface="Arial"/>
                <a:ea typeface="Arial"/>
                <a:cs typeface="Arial"/>
                <a:sym typeface="Arial"/>
              </a:rPr>
              <a:t>After meeting or talking </a:t>
            </a:r>
            <a:r>
              <a:rPr lang="en">
                <a:latin typeface="Arial"/>
                <a:ea typeface="Arial"/>
                <a:cs typeface="Arial"/>
                <a:sym typeface="Arial"/>
              </a:rPr>
              <a:t>with</a:t>
            </a:r>
            <a:r>
              <a:rPr lang="en">
                <a:latin typeface="Arial"/>
                <a:ea typeface="Arial"/>
                <a:cs typeface="Arial"/>
                <a:sym typeface="Arial"/>
              </a:rPr>
              <a:t> someone, send them an email to </a:t>
            </a:r>
            <a:r>
              <a:rPr b="1" lang="en">
                <a:highlight>
                  <a:srgbClr val="D9EAD3"/>
                </a:highlight>
                <a:latin typeface="Arial"/>
                <a:ea typeface="Arial"/>
                <a:cs typeface="Arial"/>
                <a:sym typeface="Arial"/>
              </a:rPr>
              <a:t>follow up</a:t>
            </a:r>
            <a:r>
              <a:rPr lang="en">
                <a:latin typeface="Arial"/>
                <a:ea typeface="Arial"/>
                <a:cs typeface="Arial"/>
                <a:sym typeface="Arial"/>
              </a:rPr>
              <a:t> (next slide will have an example)</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en">
                <a:latin typeface="Arial"/>
                <a:ea typeface="Arial"/>
                <a:cs typeface="Arial"/>
                <a:sym typeface="Arial"/>
              </a:rPr>
              <a:t>Get a place to store any business cards you get, and/or type them into your phone and/or computer</a:t>
            </a:r>
            <a:endParaRPr>
              <a:latin typeface="Arial"/>
              <a:ea typeface="Arial"/>
              <a:cs typeface="Arial"/>
              <a:sym typeface="Arial"/>
            </a:endParaRPr>
          </a:p>
          <a:p>
            <a:pPr indent="-342900" lvl="0" marL="457200" rtl="0" algn="l">
              <a:spcBef>
                <a:spcPts val="0"/>
              </a:spcBef>
              <a:spcAft>
                <a:spcPts val="0"/>
              </a:spcAft>
              <a:buSzPts val="1800"/>
              <a:buChar char="●"/>
            </a:pPr>
            <a:r>
              <a:rPr lang="en">
                <a:latin typeface="Arial"/>
                <a:ea typeface="Arial"/>
                <a:cs typeface="Arial"/>
                <a:sym typeface="Arial"/>
              </a:rPr>
              <a:t>Don’t start building your network only right before you start looking for a job/another opportunity - </a:t>
            </a:r>
            <a:r>
              <a:rPr b="1" lang="en">
                <a:highlight>
                  <a:srgbClr val="D9EAD3"/>
                </a:highlight>
                <a:latin typeface="Arial"/>
                <a:ea typeface="Arial"/>
                <a:cs typeface="Arial"/>
                <a:sym typeface="Arial"/>
              </a:rPr>
              <a:t>start ASAP!</a:t>
            </a:r>
            <a:endParaRPr b="1">
              <a:highlight>
                <a:srgbClr val="D9EAD3"/>
              </a:highlight>
              <a:latin typeface="Arial"/>
              <a:ea typeface="Arial"/>
              <a:cs typeface="Arial"/>
              <a:sym typeface="Arial"/>
            </a:endParaRPr>
          </a:p>
          <a:p>
            <a:pPr indent="-342900" lvl="0" marL="457200" rtl="0" algn="l">
              <a:spcBef>
                <a:spcPts val="0"/>
              </a:spcBef>
              <a:spcAft>
                <a:spcPts val="0"/>
              </a:spcAft>
              <a:buSzPts val="1800"/>
              <a:buChar char="●"/>
            </a:pPr>
            <a:r>
              <a:rPr b="1" lang="en">
                <a:highlight>
                  <a:srgbClr val="B6D7A8"/>
                </a:highlight>
                <a:latin typeface="Arial"/>
                <a:ea typeface="Arial"/>
                <a:cs typeface="Arial"/>
                <a:sym typeface="Arial"/>
              </a:rPr>
              <a:t>STAND OUT!</a:t>
            </a:r>
            <a:r>
              <a:rPr lang="en">
                <a:latin typeface="Arial"/>
                <a:ea typeface="Arial"/>
                <a:cs typeface="Arial"/>
                <a:sym typeface="Arial"/>
              </a:rPr>
              <a:t> You have a very unique perspective and unique experiences as someone with a disability. Use that to your advantage.</a:t>
            </a:r>
            <a:endParaRPr>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Follow Up Email Example</a:t>
            </a:r>
            <a:endParaRPr/>
          </a:p>
        </p:txBody>
      </p:sp>
      <p:sp>
        <p:nvSpPr>
          <p:cNvPr id="95" name="Google Shape;95;p19"/>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Good afternoon Mrs. Smith!</a:t>
            </a:r>
            <a:endParaRPr>
              <a:latin typeface="Arial"/>
              <a:ea typeface="Arial"/>
              <a:cs typeface="Arial"/>
              <a:sym typeface="Arial"/>
            </a:endParaRPr>
          </a:p>
          <a:p>
            <a:pPr indent="0" lvl="0" marL="0" rtl="0" algn="l">
              <a:spcBef>
                <a:spcPts val="1200"/>
              </a:spcBef>
              <a:spcAft>
                <a:spcPts val="0"/>
              </a:spcAft>
              <a:buNone/>
            </a:pPr>
            <a:r>
              <a:rPr lang="en">
                <a:latin typeface="Arial"/>
                <a:ea typeface="Arial"/>
                <a:cs typeface="Arial"/>
                <a:sym typeface="Arial"/>
              </a:rPr>
              <a:t>I just wanted to thank you for meeting with me yesterday afternoon. I am very excited to work with you on this project. </a:t>
            </a:r>
            <a:endParaRPr>
              <a:latin typeface="Arial"/>
              <a:ea typeface="Arial"/>
              <a:cs typeface="Arial"/>
              <a:sym typeface="Arial"/>
            </a:endParaRPr>
          </a:p>
          <a:p>
            <a:pPr indent="0" lvl="0" marL="0" rtl="0" algn="l">
              <a:spcBef>
                <a:spcPts val="1200"/>
              </a:spcBef>
              <a:spcAft>
                <a:spcPts val="0"/>
              </a:spcAft>
              <a:buNone/>
            </a:pPr>
            <a:r>
              <a:rPr lang="en">
                <a:latin typeface="Arial"/>
                <a:ea typeface="Arial"/>
                <a:cs typeface="Arial"/>
                <a:sym typeface="Arial"/>
              </a:rPr>
              <a:t>I will talk with you next on </a:t>
            </a:r>
            <a:r>
              <a:rPr b="1" lang="en">
                <a:latin typeface="Arial"/>
                <a:ea typeface="Arial"/>
                <a:cs typeface="Arial"/>
                <a:sym typeface="Arial"/>
              </a:rPr>
              <a:t>September 5th at 3 PM</a:t>
            </a:r>
            <a:r>
              <a:rPr lang="en">
                <a:latin typeface="Arial"/>
                <a:ea typeface="Arial"/>
                <a:cs typeface="Arial"/>
                <a:sym typeface="Arial"/>
              </a:rPr>
              <a:t>! Let me know if anything changes </a:t>
            </a:r>
            <a:r>
              <a:rPr lang="en">
                <a:latin typeface="Arial"/>
                <a:ea typeface="Arial"/>
                <a:cs typeface="Arial"/>
                <a:sym typeface="Arial"/>
              </a:rPr>
              <a:t>before</a:t>
            </a:r>
            <a:r>
              <a:rPr lang="en">
                <a:latin typeface="Arial"/>
                <a:ea typeface="Arial"/>
                <a:cs typeface="Arial"/>
                <a:sym typeface="Arial"/>
              </a:rPr>
              <a:t> then. Thanks again, and have a great weekend. I can also be reached at my phone number, 919-213-0175.</a:t>
            </a:r>
            <a:endParaRPr>
              <a:latin typeface="Arial"/>
              <a:ea typeface="Arial"/>
              <a:cs typeface="Arial"/>
              <a:sym typeface="Arial"/>
            </a:endParaRPr>
          </a:p>
          <a:p>
            <a:pPr indent="0" lvl="0" marL="0" rtl="0" algn="l">
              <a:spcBef>
                <a:spcPts val="1200"/>
              </a:spcBef>
              <a:spcAft>
                <a:spcPts val="0"/>
              </a:spcAft>
              <a:buNone/>
            </a:pPr>
            <a:r>
              <a:rPr lang="en">
                <a:latin typeface="Arial"/>
                <a:ea typeface="Arial"/>
                <a:cs typeface="Arial"/>
                <a:sym typeface="Arial"/>
              </a:rPr>
              <a:t>Warmly,</a:t>
            </a:r>
            <a:endParaRPr>
              <a:latin typeface="Arial"/>
              <a:ea typeface="Arial"/>
              <a:cs typeface="Arial"/>
              <a:sym typeface="Arial"/>
            </a:endParaRPr>
          </a:p>
          <a:p>
            <a:pPr indent="0" lvl="0" marL="0" rtl="0" algn="l">
              <a:spcBef>
                <a:spcPts val="1200"/>
              </a:spcBef>
              <a:spcAft>
                <a:spcPts val="1200"/>
              </a:spcAft>
              <a:buNone/>
            </a:pPr>
            <a:r>
              <a:rPr lang="en">
                <a:latin typeface="Arial"/>
                <a:ea typeface="Arial"/>
                <a:cs typeface="Arial"/>
                <a:sym typeface="Arial"/>
              </a:rPr>
              <a:t>Meredith Huml</a:t>
            </a:r>
            <a:endParaRPr>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Standing out as someone with a disability:</a:t>
            </a:r>
            <a:endParaRPr/>
          </a:p>
        </p:txBody>
      </p:sp>
      <p:sp>
        <p:nvSpPr>
          <p:cNvPr id="101" name="Google Shape;101;p20"/>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Instead of only talking about what you struggle with, emphasize the aspects of your disability that are positive and help you to stand out (whether this is in your resume or just talking to someone in general, or at a job interview).</a:t>
            </a:r>
            <a:endParaRPr>
              <a:latin typeface="Arial"/>
              <a:ea typeface="Arial"/>
              <a:cs typeface="Arial"/>
              <a:sym typeface="Arial"/>
            </a:endParaRPr>
          </a:p>
          <a:p>
            <a:pPr indent="0" lvl="0" marL="0" rtl="0" algn="l">
              <a:spcBef>
                <a:spcPts val="1200"/>
              </a:spcBef>
              <a:spcAft>
                <a:spcPts val="0"/>
              </a:spcAft>
              <a:buNone/>
            </a:pPr>
            <a:r>
              <a:rPr b="1" i="1" lang="en">
                <a:latin typeface="Arial"/>
                <a:ea typeface="Arial"/>
                <a:cs typeface="Arial"/>
                <a:sym typeface="Arial"/>
              </a:rPr>
              <a:t>Personal example:</a:t>
            </a:r>
            <a:endParaRPr b="1" i="1">
              <a:latin typeface="Arial"/>
              <a:ea typeface="Arial"/>
              <a:cs typeface="Arial"/>
              <a:sym typeface="Arial"/>
            </a:endParaRPr>
          </a:p>
          <a:p>
            <a:pPr indent="0" lvl="0" marL="0" rtl="0" algn="l">
              <a:spcBef>
                <a:spcPts val="1200"/>
              </a:spcBef>
              <a:spcAft>
                <a:spcPts val="1200"/>
              </a:spcAft>
              <a:buNone/>
            </a:pPr>
            <a:r>
              <a:rPr lang="en">
                <a:latin typeface="Arial"/>
                <a:ea typeface="Arial"/>
                <a:cs typeface="Arial"/>
                <a:sym typeface="Arial"/>
              </a:rPr>
              <a:t>Because I have Muscular Dystrophy, a </a:t>
            </a:r>
            <a:r>
              <a:rPr lang="en">
                <a:latin typeface="Arial"/>
                <a:ea typeface="Arial"/>
                <a:cs typeface="Arial"/>
                <a:sym typeface="Arial"/>
              </a:rPr>
              <a:t>degenerative</a:t>
            </a:r>
            <a:r>
              <a:rPr lang="en">
                <a:latin typeface="Arial"/>
                <a:ea typeface="Arial"/>
                <a:cs typeface="Arial"/>
                <a:sym typeface="Arial"/>
              </a:rPr>
              <a:t> disease, I am skilled at being adaptive, patient, </a:t>
            </a:r>
            <a:r>
              <a:rPr lang="en">
                <a:latin typeface="Arial"/>
                <a:ea typeface="Arial"/>
                <a:cs typeface="Arial"/>
                <a:sym typeface="Arial"/>
              </a:rPr>
              <a:t>empathetic</a:t>
            </a:r>
            <a:r>
              <a:rPr lang="en">
                <a:latin typeface="Arial"/>
                <a:ea typeface="Arial"/>
                <a:cs typeface="Arial"/>
                <a:sym typeface="Arial"/>
              </a:rPr>
              <a:t>, and creative. I often have to find new or different ways to do things since I have a disability, and not everything works for me the same way as the majority of people!</a:t>
            </a:r>
            <a:endParaRPr>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LinkedIn</a:t>
            </a:r>
            <a:endParaRPr/>
          </a:p>
        </p:txBody>
      </p:sp>
      <p:sp>
        <p:nvSpPr>
          <p:cNvPr id="107" name="Google Shape;107;p21"/>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LinkedIn is a social networking website and app for the business community. It helps connect you to other people who work at the same company you do, to potential employers, to organizations that might be helpful to you or interested you, etc</a:t>
            </a:r>
            <a:endParaRPr>
              <a:latin typeface="Arial"/>
              <a:ea typeface="Arial"/>
              <a:cs typeface="Arial"/>
              <a:sym typeface="Arial"/>
            </a:endParaRPr>
          </a:p>
          <a:p>
            <a:pPr indent="0" lvl="0" marL="0" rtl="0" algn="l">
              <a:spcBef>
                <a:spcPts val="1200"/>
              </a:spcBef>
              <a:spcAft>
                <a:spcPts val="0"/>
              </a:spcAft>
              <a:buNone/>
            </a:pPr>
            <a:r>
              <a:t/>
            </a:r>
            <a:endParaRPr>
              <a:latin typeface="Arial"/>
              <a:ea typeface="Arial"/>
              <a:cs typeface="Arial"/>
              <a:sym typeface="Arial"/>
            </a:endParaRPr>
          </a:p>
          <a:p>
            <a:pPr indent="0" lvl="0" marL="0" rtl="0" algn="l">
              <a:spcBef>
                <a:spcPts val="1200"/>
              </a:spcBef>
              <a:spcAft>
                <a:spcPts val="0"/>
              </a:spcAft>
              <a:buNone/>
            </a:pPr>
            <a:r>
              <a:rPr lang="en">
                <a:latin typeface="Arial"/>
                <a:ea typeface="Arial"/>
                <a:cs typeface="Arial"/>
                <a:sym typeface="Arial"/>
              </a:rPr>
              <a:t>Meredith’s LinkedIn</a:t>
            </a:r>
            <a:endParaRPr>
              <a:latin typeface="Arial"/>
              <a:ea typeface="Arial"/>
              <a:cs typeface="Arial"/>
              <a:sym typeface="Arial"/>
            </a:endParaRPr>
          </a:p>
          <a:p>
            <a:pPr indent="0" lvl="0" marL="0" rtl="0" algn="l">
              <a:spcBef>
                <a:spcPts val="1200"/>
              </a:spcBef>
              <a:spcAft>
                <a:spcPts val="1200"/>
              </a:spcAft>
              <a:buNone/>
            </a:pPr>
            <a:r>
              <a:rPr lang="en">
                <a:latin typeface="Arial"/>
                <a:ea typeface="Arial"/>
                <a:cs typeface="Arial"/>
                <a:sym typeface="Arial"/>
              </a:rPr>
              <a:t>Youth LEAD NC’s LinkedIn</a:t>
            </a:r>
            <a:endParaRPr>
              <a:latin typeface="Arial"/>
              <a:ea typeface="Arial"/>
              <a:cs typeface="Arial"/>
              <a:sym typeface="Arial"/>
            </a:endParaRPr>
          </a:p>
        </p:txBody>
      </p:sp>
      <p:pic>
        <p:nvPicPr>
          <p:cNvPr id="108" name="Google Shape;108;p21"/>
          <p:cNvPicPr preferRelativeResize="0"/>
          <p:nvPr/>
        </p:nvPicPr>
        <p:blipFill>
          <a:blip r:embed="rId3">
            <a:alphaModFix/>
          </a:blip>
          <a:stretch>
            <a:fillRect/>
          </a:stretch>
        </p:blipFill>
        <p:spPr>
          <a:xfrm>
            <a:off x="4356100" y="2571750"/>
            <a:ext cx="2177200" cy="2177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