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8" r:id="rId6"/>
  </p:sldMasterIdLst>
  <p:notesMasterIdLst>
    <p:notesMasterId r:id="rId23"/>
  </p:notesMasterIdLst>
  <p:handoutMasterIdLst>
    <p:handoutMasterId r:id="rId24"/>
  </p:handoutMasterIdLst>
  <p:sldIdLst>
    <p:sldId id="256" r:id="rId7"/>
    <p:sldId id="297" r:id="rId8"/>
    <p:sldId id="261" r:id="rId9"/>
    <p:sldId id="264" r:id="rId10"/>
    <p:sldId id="262" r:id="rId11"/>
    <p:sldId id="379" r:id="rId12"/>
    <p:sldId id="381" r:id="rId13"/>
    <p:sldId id="380" r:id="rId14"/>
    <p:sldId id="334" r:id="rId15"/>
    <p:sldId id="349" r:id="rId16"/>
    <p:sldId id="306" r:id="rId17"/>
    <p:sldId id="307" r:id="rId18"/>
    <p:sldId id="351" r:id="rId19"/>
    <p:sldId id="350" r:id="rId20"/>
    <p:sldId id="355" r:id="rId21"/>
    <p:sldId id="36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ability History, Identity, and Culture" id="{0F7D58BD-6F3F-4B3B-AA20-2A2931CDC5C6}">
          <p14:sldIdLst>
            <p14:sldId id="256"/>
            <p14:sldId id="297"/>
            <p14:sldId id="261"/>
            <p14:sldId id="264"/>
            <p14:sldId id="262"/>
            <p14:sldId id="379"/>
            <p14:sldId id="381"/>
            <p14:sldId id="380"/>
            <p14:sldId id="334"/>
            <p14:sldId id="349"/>
            <p14:sldId id="306"/>
            <p14:sldId id="307"/>
            <p14:sldId id="351"/>
            <p14:sldId id="350"/>
            <p14:sldId id="355"/>
            <p14:sldId id="3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9999"/>
    <a:srgbClr val="FF9900"/>
    <a:srgbClr val="80008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717" autoAdjust="0"/>
  </p:normalViewPr>
  <p:slideViewPr>
    <p:cSldViewPr snapToGrid="0">
      <p:cViewPr varScale="1">
        <p:scale>
          <a:sx n="64" d="100"/>
          <a:sy n="64" d="100"/>
        </p:scale>
        <p:origin x="132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C19F3E-B8A2-40D1-B95F-08EC5AC890F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ACD1657-4D2F-4C37-A9BC-F338D330FA1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A975F5-4811-4B8E-A145-0D84FB2B2AD9}" type="datetimeFigureOut">
              <a:rPr lang="en-US" smtClean="0"/>
              <a:t>7/12/2023</a:t>
            </a:fld>
            <a:endParaRPr lang="en-US"/>
          </a:p>
        </p:txBody>
      </p:sp>
      <p:sp>
        <p:nvSpPr>
          <p:cNvPr id="4" name="Footer Placeholder 3">
            <a:extLst>
              <a:ext uri="{FF2B5EF4-FFF2-40B4-BE49-F238E27FC236}">
                <a16:creationId xmlns:a16="http://schemas.microsoft.com/office/drawing/2014/main" id="{C9D82976-69E3-4716-8F3D-6C1E7ED1567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B9E7DC-22CD-4422-B055-7C5787A6C92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2D813A3-1CE0-4784-B3E2-C7FA8B036157}" type="slidenum">
              <a:rPr lang="en-US" smtClean="0"/>
              <a:t>‹#›</a:t>
            </a:fld>
            <a:endParaRPr lang="en-US"/>
          </a:p>
        </p:txBody>
      </p:sp>
    </p:spTree>
    <p:extLst>
      <p:ext uri="{BB962C8B-B14F-4D97-AF65-F5344CB8AC3E}">
        <p14:creationId xmlns:p14="http://schemas.microsoft.com/office/powerpoint/2010/main" val="2490330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20C928-2865-497C-B0C0-18B909934616}" type="datetimeFigureOut">
              <a:rPr lang="en-US" smtClean="0"/>
              <a:t>7/12/2023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464B82E-8EEB-48FE-84BF-18375095432F}" type="slidenum">
              <a:rPr lang="en-US" smtClean="0"/>
              <a:t>‹#›</a:t>
            </a:fld>
            <a:endParaRPr lang="en-US"/>
          </a:p>
        </p:txBody>
      </p:sp>
    </p:spTree>
    <p:extLst>
      <p:ext uri="{BB962C8B-B14F-4D97-AF65-F5344CB8AC3E}">
        <p14:creationId xmlns:p14="http://schemas.microsoft.com/office/powerpoint/2010/main" val="371717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4B82E-8EEB-48FE-84BF-18375095432F}" type="slidenum">
              <a:rPr lang="en-US" smtClean="0"/>
              <a:t>1</a:t>
            </a:fld>
            <a:endParaRPr lang="en-US"/>
          </a:p>
        </p:txBody>
      </p:sp>
    </p:spTree>
    <p:extLst>
      <p:ext uri="{BB962C8B-B14F-4D97-AF65-F5344CB8AC3E}">
        <p14:creationId xmlns:p14="http://schemas.microsoft.com/office/powerpoint/2010/main" val="283607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4B82E-8EEB-48FE-84BF-18375095432F}" type="slidenum">
              <a:rPr lang="en-US" smtClean="0"/>
              <a:t>2</a:t>
            </a:fld>
            <a:endParaRPr lang="en-US"/>
          </a:p>
        </p:txBody>
      </p:sp>
    </p:spTree>
    <p:extLst>
      <p:ext uri="{BB962C8B-B14F-4D97-AF65-F5344CB8AC3E}">
        <p14:creationId xmlns:p14="http://schemas.microsoft.com/office/powerpoint/2010/main" val="186311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64B82E-8EEB-48FE-84BF-183750954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9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708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64B82E-8EEB-48FE-84BF-183750954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25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64B82E-8EEB-48FE-84BF-183750954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408558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325747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1797143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233347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328114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22136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191320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132317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4078937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191127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24676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1151413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320250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213328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dirty="0"/>
          </a:p>
        </p:txBody>
      </p:sp>
    </p:spTree>
    <p:extLst>
      <p:ext uri="{BB962C8B-B14F-4D97-AF65-F5344CB8AC3E}">
        <p14:creationId xmlns:p14="http://schemas.microsoft.com/office/powerpoint/2010/main" val="272726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Shape 50"/>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
        <p:nvSpPr>
          <p:cNvPr id="51" name="Shape 51"/>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
        <p:nvSpPr>
          <p:cNvPr id="52" name="Shape 52"/>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
        <p:nvSpPr>
          <p:cNvPr id="53" name="Shape 53"/>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Shape 5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Shape 5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236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65BA-3866-4357-8AE6-1F0C0574B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0B54B-2528-4D73-852C-926B1EDFA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90795F-D9DE-465A-93E1-7C1EEC905DB0}"/>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E04429B2-33E5-4155-91A7-1F39BD211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D4B2F-DF07-4A12-9877-380EFD6573EF}"/>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1534315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5646-C181-45D6-829C-73399D2B1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98239-2F6E-46F3-9C80-2F8F54C19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FE080-96A6-444F-8F5C-0FCD97D23C60}"/>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F05B4164-6594-4023-ADFF-2C0B2CAB9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6F793-BD9D-498B-99AF-AB5B6270DE5F}"/>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20777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A918-C613-4616-A004-2FA3B7D91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7466B-04E6-41E5-B5FA-D54E393D5A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F605A-2041-48F9-8B6F-3F0ED57EFB84}"/>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6B9F8079-F873-4152-AA3B-05283565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F0243-5671-4AF9-B51C-A53329812122}"/>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533396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C1C7-23E3-4150-BC95-C287B6401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9F81D-52C6-4D78-AB1E-DF7039671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AE7AC-6F2D-4A9A-A001-30EE828AE0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D5F3A-BA13-4958-B3FA-EC3FBA9F123B}"/>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6" name="Footer Placeholder 5">
            <a:extLst>
              <a:ext uri="{FF2B5EF4-FFF2-40B4-BE49-F238E27FC236}">
                <a16:creationId xmlns:a16="http://schemas.microsoft.com/office/drawing/2014/main" id="{0D8028A4-92C9-4F70-A027-FC01A255D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615B0-2BB4-4986-905E-068474B0103D}"/>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2807075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E190-9C97-4B5B-8FC4-1A39F4C0A5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A4892-6953-461B-A608-AEB4F88DA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E13FE-60C6-4A4C-9112-63A38B34E0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D178C-2831-415A-A03C-233DD35BC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A7167-EDC2-4945-B722-C62B5044E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63F84B-DF8B-4074-B252-F15C146DA960}"/>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8" name="Footer Placeholder 7">
            <a:extLst>
              <a:ext uri="{FF2B5EF4-FFF2-40B4-BE49-F238E27FC236}">
                <a16:creationId xmlns:a16="http://schemas.microsoft.com/office/drawing/2014/main" id="{F3A2D8B7-DA29-4AC8-9626-A491197BF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74CCF-C1D3-41A1-8E46-1690561ACB5C}"/>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42741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3C78-2BBE-47DA-B573-2CCC090D3C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6EF99C-C259-4E0A-99D4-9CED5ED48D15}"/>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4" name="Footer Placeholder 3">
            <a:extLst>
              <a:ext uri="{FF2B5EF4-FFF2-40B4-BE49-F238E27FC236}">
                <a16:creationId xmlns:a16="http://schemas.microsoft.com/office/drawing/2014/main" id="{F4B318AD-DB44-421B-A01F-A95799507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BCE78-7A29-4369-A763-0D81D81D7F2F}"/>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21287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09306-B2DB-4408-B2FB-B7FA2E1B20B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311709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7DACC-7A9A-430F-B892-0F634D030E94}"/>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3" name="Footer Placeholder 2">
            <a:extLst>
              <a:ext uri="{FF2B5EF4-FFF2-40B4-BE49-F238E27FC236}">
                <a16:creationId xmlns:a16="http://schemas.microsoft.com/office/drawing/2014/main" id="{393DF322-32B5-4D1A-9A28-943B29E00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9DD3F-9288-4899-BBD9-BC1BC2410F6A}"/>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76468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BB00-5F03-4420-BD39-4075BEFA3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919EB9-239A-4AFF-B56A-7A48F30F9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C1CA4-3F4B-458D-B72C-2504F2F22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29020-03B1-40B3-BFC7-8379095339C8}"/>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6" name="Footer Placeholder 5">
            <a:extLst>
              <a:ext uri="{FF2B5EF4-FFF2-40B4-BE49-F238E27FC236}">
                <a16:creationId xmlns:a16="http://schemas.microsoft.com/office/drawing/2014/main" id="{5FCB41FB-EA62-48C5-9017-A41B492F8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43CB4-D9E7-44A9-B6F8-C7FC7C7B79E0}"/>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3410083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DD6A-B480-4E1B-8614-E9AC6ED46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8533BA-F0A9-4A91-BDCC-0879CDEC2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DB958-AF4C-4385-A442-F32AA48D6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15A0-FC7F-4BEC-99D3-75E2E816BC51}"/>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6" name="Footer Placeholder 5">
            <a:extLst>
              <a:ext uri="{FF2B5EF4-FFF2-40B4-BE49-F238E27FC236}">
                <a16:creationId xmlns:a16="http://schemas.microsoft.com/office/drawing/2014/main" id="{423D2719-8DA1-41E5-A3B2-BCCE24EF6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38A17-E555-4749-997F-16FD3CD4EE53}"/>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2094908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17A9-5A36-4543-86F1-B737C4EB6D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1BED5-DB23-402B-9489-CC5BABCBD2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D18E1-FD43-4065-A768-1F7D3D29F6FB}"/>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0EFA0E4C-EDC1-451E-9A10-D00A870D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0E688-3B28-45A6-BB95-61B9F22DB073}"/>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2480110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4DBE3-5FC2-4E8A-8055-04F04C547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595D21-038B-4EA0-B853-41071571FF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0A0B2-FFED-4BBE-8F4C-87AA34702DA7}"/>
              </a:ext>
            </a:extLst>
          </p:cNvPr>
          <p:cNvSpPr>
            <a:spLocks noGrp="1"/>
          </p:cNvSpPr>
          <p:nvPr>
            <p:ph type="dt" sz="half" idx="10"/>
          </p:nvPr>
        </p:nvSpPr>
        <p:spPr/>
        <p:txBody>
          <a:body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4BFBA4E6-5434-466D-8369-EFB0FA792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A975B-A0F1-4C31-946E-5BBCBB026E4D}"/>
              </a:ext>
            </a:extLst>
          </p:cNvPr>
          <p:cNvSpPr>
            <a:spLocks noGrp="1"/>
          </p:cNvSpPr>
          <p:nvPr>
            <p:ph type="sldNum" sz="quarter" idx="12"/>
          </p:nvPr>
        </p:nvSpPr>
        <p:spPr/>
        <p:txBody>
          <a:bodyPr/>
          <a:lstStyle/>
          <a:p>
            <a:fld id="{8D3DAEA4-DD6D-4AD5-B694-CC60E7744367}" type="slidenum">
              <a:rPr lang="en-US" smtClean="0"/>
              <a:t>‹#›</a:t>
            </a:fld>
            <a:endParaRPr lang="en-US"/>
          </a:p>
        </p:txBody>
      </p:sp>
    </p:spTree>
    <p:extLst>
      <p:ext uri="{BB962C8B-B14F-4D97-AF65-F5344CB8AC3E}">
        <p14:creationId xmlns:p14="http://schemas.microsoft.com/office/powerpoint/2010/main" val="327742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39188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09306-B2DB-4408-B2FB-B7FA2E1B20BA}"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257355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09306-B2DB-4408-B2FB-B7FA2E1B20BA}"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61748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09306-B2DB-4408-B2FB-B7FA2E1B20BA}"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286226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1917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909306-B2DB-4408-B2FB-B7FA2E1B20BA}"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B7D71-29F9-4B8B-8D13-B7E6DED61F32}" type="slidenum">
              <a:rPr lang="en-US" smtClean="0"/>
              <a:t>‹#›</a:t>
            </a:fld>
            <a:endParaRPr lang="en-US"/>
          </a:p>
        </p:txBody>
      </p:sp>
    </p:spTree>
    <p:extLst>
      <p:ext uri="{BB962C8B-B14F-4D97-AF65-F5344CB8AC3E}">
        <p14:creationId xmlns:p14="http://schemas.microsoft.com/office/powerpoint/2010/main" val="266958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9306-B2DB-4408-B2FB-B7FA2E1B20BA}"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7D71-29F9-4B8B-8D13-B7E6DED61F32}" type="slidenum">
              <a:rPr lang="en-US" smtClean="0"/>
              <a:t>‹#›</a:t>
            </a:fld>
            <a:endParaRPr lang="en-US"/>
          </a:p>
        </p:txBody>
      </p:sp>
    </p:spTree>
    <p:extLst>
      <p:ext uri="{BB962C8B-B14F-4D97-AF65-F5344CB8AC3E}">
        <p14:creationId xmlns:p14="http://schemas.microsoft.com/office/powerpoint/2010/main" val="2860553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9306-B2DB-4408-B2FB-B7FA2E1B20BA}" type="datetimeFigureOut">
              <a:rPr lang="en-US" smtClean="0"/>
              <a:t>7/12/2023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7D71-29F9-4B8B-8D13-B7E6DED61F32}" type="slidenum">
              <a:rPr lang="en-US" smtClean="0"/>
              <a:t>‹#›</a:t>
            </a:fld>
            <a:endParaRPr lang="en-US" dirty="0"/>
          </a:p>
        </p:txBody>
      </p:sp>
    </p:spTree>
    <p:extLst>
      <p:ext uri="{BB962C8B-B14F-4D97-AF65-F5344CB8AC3E}">
        <p14:creationId xmlns:p14="http://schemas.microsoft.com/office/powerpoint/2010/main" val="35609932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BC94C-1973-4B4A-B704-08F502CB1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D99BD-8062-477F-8F6A-C43D1FE09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77D91-77C6-46FF-8CD5-1D8A30C54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BFCB5-CA1C-42F6-A4C2-E6A133CF6807}" type="datetimeFigureOut">
              <a:rPr lang="en-US" smtClean="0"/>
              <a:t>7/12/2023</a:t>
            </a:fld>
            <a:endParaRPr lang="en-US"/>
          </a:p>
        </p:txBody>
      </p:sp>
      <p:sp>
        <p:nvSpPr>
          <p:cNvPr id="5" name="Footer Placeholder 4">
            <a:extLst>
              <a:ext uri="{FF2B5EF4-FFF2-40B4-BE49-F238E27FC236}">
                <a16:creationId xmlns:a16="http://schemas.microsoft.com/office/drawing/2014/main" id="{B4588D4E-6F49-4968-A932-402B54AEC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F388E-8F07-47FE-8BAD-90D2993DF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DAEA4-DD6D-4AD5-B694-CC60E7744367}" type="slidenum">
              <a:rPr lang="en-US" smtClean="0"/>
              <a:t>‹#›</a:t>
            </a:fld>
            <a:endParaRPr lang="en-US"/>
          </a:p>
        </p:txBody>
      </p:sp>
    </p:spTree>
    <p:extLst>
      <p:ext uri="{BB962C8B-B14F-4D97-AF65-F5344CB8AC3E}">
        <p14:creationId xmlns:p14="http://schemas.microsoft.com/office/powerpoint/2010/main" val="17316748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z7gDsSKUm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M0banVOMas" TargetMode="External"/><Relationship Id="rId2" Type="http://schemas.openxmlformats.org/officeDocument/2006/relationships/hyperlink" Target="https://humanrights.gov.au/introhumanrights/resources/lesson_2.pdf"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T3EIKmKpaQ" TargetMode="External"/><Relationship Id="rId2" Type="http://schemas.openxmlformats.org/officeDocument/2006/relationships/hyperlink" Target="https://kids.britannica.com/kids/article/civil-rights/352966"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El_qTr3L0G0" TargetMode="External"/><Relationship Id="rId5" Type="http://schemas.openxmlformats.org/officeDocument/2006/relationships/hyperlink" Target="https://youtu.be/ci3ek-tqiGQ" TargetMode="External"/><Relationship Id="rId4" Type="http://schemas.openxmlformats.org/officeDocument/2006/relationships/hyperlink" Target="https://www.youtube.com/watch?app=desktop&amp;v=qXD7TckuVjM&amp;t=9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F163F2-974C-4C0C-85A2-3D7620A78112}"/>
              </a:ext>
            </a:extLst>
          </p:cNvPr>
          <p:cNvSpPr txBox="1"/>
          <p:nvPr/>
        </p:nvSpPr>
        <p:spPr>
          <a:xfrm>
            <a:off x="570451" y="426516"/>
            <a:ext cx="6853806" cy="4339650"/>
          </a:xfrm>
          <a:prstGeom prst="rect">
            <a:avLst/>
          </a:prstGeom>
          <a:noFill/>
        </p:spPr>
        <p:txBody>
          <a:bodyPr wrap="square" rtlCol="0">
            <a:spAutoFit/>
          </a:bodyPr>
          <a:lstStyle/>
          <a:p>
            <a:pPr algn="ctr"/>
            <a:r>
              <a:rPr lang="en-US" sz="7200" b="1" dirty="0">
                <a:solidFill>
                  <a:srgbClr val="006699"/>
                </a:solidFill>
              </a:rPr>
              <a:t>Disability History, </a:t>
            </a:r>
          </a:p>
          <a:p>
            <a:pPr algn="ctr"/>
            <a:r>
              <a:rPr lang="en-US" sz="7200" b="1" dirty="0">
                <a:solidFill>
                  <a:srgbClr val="006699"/>
                </a:solidFill>
              </a:rPr>
              <a:t>Culture, and Pride</a:t>
            </a:r>
            <a:endParaRPr lang="en-US" sz="6000" b="1" dirty="0">
              <a:solidFill>
                <a:srgbClr val="006699"/>
              </a:solidFill>
            </a:endParaRPr>
          </a:p>
          <a:p>
            <a:pPr algn="ctr"/>
            <a:endParaRPr lang="en-US" sz="6000" dirty="0"/>
          </a:p>
        </p:txBody>
      </p:sp>
      <p:pic>
        <p:nvPicPr>
          <p:cNvPr id="4" name="Picture 3" descr="Capital Crawl: people who have disabilities crawl up the steps of the United States Capital in support of Disability Rights ">
            <a:extLst>
              <a:ext uri="{FF2B5EF4-FFF2-40B4-BE49-F238E27FC236}">
                <a16:creationId xmlns:a16="http://schemas.microsoft.com/office/drawing/2014/main" id="{897A7388-4485-4F65-A1B3-9F6BC6584097}"/>
              </a:ext>
            </a:extLst>
          </p:cNvPr>
          <p:cNvPicPr>
            <a:picLocks noChangeAspect="1"/>
          </p:cNvPicPr>
          <p:nvPr/>
        </p:nvPicPr>
        <p:blipFill>
          <a:blip r:embed="rId3"/>
          <a:stretch>
            <a:fillRect/>
          </a:stretch>
        </p:blipFill>
        <p:spPr>
          <a:xfrm>
            <a:off x="7553132" y="266700"/>
            <a:ext cx="4303197" cy="6305550"/>
          </a:xfrm>
          <a:prstGeom prst="rect">
            <a:avLst/>
          </a:prstGeom>
        </p:spPr>
      </p:pic>
      <p:pic>
        <p:nvPicPr>
          <p:cNvPr id="3" name="Picture 2" descr="Diverse Ability Incorporated logo">
            <a:extLst>
              <a:ext uri="{FF2B5EF4-FFF2-40B4-BE49-F238E27FC236}">
                <a16:creationId xmlns:a16="http://schemas.microsoft.com/office/drawing/2014/main" id="{95A72ED3-5954-4A1E-9D77-211D46A8C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386" y="4647974"/>
            <a:ext cx="1910401" cy="1559510"/>
          </a:xfrm>
          <a:prstGeom prst="rect">
            <a:avLst/>
          </a:prstGeom>
        </p:spPr>
      </p:pic>
      <p:sp>
        <p:nvSpPr>
          <p:cNvPr id="6" name="Rectangle 5">
            <a:extLst>
              <a:ext uri="{FF2B5EF4-FFF2-40B4-BE49-F238E27FC236}">
                <a16:creationId xmlns:a16="http://schemas.microsoft.com/office/drawing/2014/main" id="{6039B1B2-DAE3-44D7-8D19-2E4C97978159}"/>
              </a:ext>
            </a:extLst>
          </p:cNvPr>
          <p:cNvSpPr/>
          <p:nvPr/>
        </p:nvSpPr>
        <p:spPr>
          <a:xfrm>
            <a:off x="424788" y="4948216"/>
            <a:ext cx="4448962" cy="1077218"/>
          </a:xfrm>
          <a:prstGeom prst="rect">
            <a:avLst/>
          </a:prstGeom>
        </p:spPr>
        <p:txBody>
          <a:bodyPr wrap="square">
            <a:spAutoFit/>
          </a:bodyPr>
          <a:lstStyle/>
          <a:p>
            <a:pPr algn="ctr"/>
            <a:r>
              <a:rPr lang="en-US" sz="3200" dirty="0">
                <a:solidFill>
                  <a:schemeClr val="bg1"/>
                </a:solidFill>
              </a:rPr>
              <a:t>A Workshop </a:t>
            </a:r>
          </a:p>
          <a:p>
            <a:pPr algn="ctr"/>
            <a:r>
              <a:rPr lang="en-US" sz="3200" dirty="0">
                <a:solidFill>
                  <a:schemeClr val="bg1"/>
                </a:solidFill>
              </a:rPr>
              <a:t>By and For Youth</a:t>
            </a:r>
          </a:p>
        </p:txBody>
      </p:sp>
      <p:sp>
        <p:nvSpPr>
          <p:cNvPr id="2" name="Rectangle 1">
            <a:extLst>
              <a:ext uri="{FF2B5EF4-FFF2-40B4-BE49-F238E27FC236}">
                <a16:creationId xmlns:a16="http://schemas.microsoft.com/office/drawing/2014/main" id="{A0E1AE44-A11C-47CF-B44E-FDB4F7AD690F}"/>
              </a:ext>
            </a:extLst>
          </p:cNvPr>
          <p:cNvSpPr/>
          <p:nvPr/>
        </p:nvSpPr>
        <p:spPr>
          <a:xfrm>
            <a:off x="1155045" y="6062152"/>
            <a:ext cx="2988447" cy="369332"/>
          </a:xfrm>
          <a:prstGeom prst="rect">
            <a:avLst/>
          </a:prstGeom>
        </p:spPr>
        <p:txBody>
          <a:bodyPr wrap="none">
            <a:spAutoFit/>
          </a:bodyPr>
          <a:lstStyle/>
          <a:p>
            <a:pPr algn="ctr"/>
            <a:r>
              <a:rPr lang="en-US" dirty="0">
                <a:solidFill>
                  <a:schemeClr val="bg1"/>
                </a:solidFill>
              </a:rPr>
              <a:t>©Diverse Ability Incorporated</a:t>
            </a:r>
          </a:p>
        </p:txBody>
      </p:sp>
    </p:spTree>
    <p:extLst>
      <p:ext uri="{BB962C8B-B14F-4D97-AF65-F5344CB8AC3E}">
        <p14:creationId xmlns:p14="http://schemas.microsoft.com/office/powerpoint/2010/main" val="40525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0" y="331"/>
            <a:ext cx="10007600" cy="1272800"/>
          </a:xfrm>
          <a:prstGeom prst="rect">
            <a:avLst/>
          </a:prstGeom>
        </p:spPr>
        <p:txBody>
          <a:bodyPr spcFirstLastPara="1" vert="horz" wrap="square" lIns="121900" tIns="121900" rIns="121900" bIns="121900" rtlCol="0" anchor="t" anchorCtr="0">
            <a:noAutofit/>
          </a:bodyPr>
          <a:lstStyle/>
          <a:p>
            <a:r>
              <a:rPr lang="en-US" sz="4400" b="1" dirty="0">
                <a:solidFill>
                  <a:srgbClr val="006699"/>
                </a:solidFill>
                <a:latin typeface="+mn-lt"/>
              </a:rPr>
              <a:t>Disability Rights Heroes </a:t>
            </a:r>
            <a:endParaRPr sz="4400" b="1" dirty="0">
              <a:solidFill>
                <a:srgbClr val="006699"/>
              </a:solidFill>
              <a:latin typeface="+mn-lt"/>
            </a:endParaRPr>
          </a:p>
        </p:txBody>
      </p:sp>
      <p:sp>
        <p:nvSpPr>
          <p:cNvPr id="245" name="Shape 245"/>
          <p:cNvSpPr txBox="1">
            <a:spLocks noGrp="1"/>
          </p:cNvSpPr>
          <p:nvPr>
            <p:ph type="body" idx="1"/>
          </p:nvPr>
        </p:nvSpPr>
        <p:spPr>
          <a:xfrm>
            <a:off x="446162" y="636731"/>
            <a:ext cx="8005507" cy="2278809"/>
          </a:xfrm>
          <a:prstGeom prst="rect">
            <a:avLst/>
          </a:prstGeom>
        </p:spPr>
        <p:txBody>
          <a:bodyPr spcFirstLastPara="1" vert="horz" wrap="square" lIns="121900" tIns="121900" rIns="121900" bIns="121900" rtlCol="0" anchor="t" anchorCtr="0">
            <a:noAutofit/>
          </a:bodyPr>
          <a:lstStyle/>
          <a:p>
            <a:pPr marL="0" indent="0">
              <a:spcBef>
                <a:spcPts val="2133"/>
              </a:spcBef>
              <a:spcAft>
                <a:spcPts val="2133"/>
              </a:spcAft>
              <a:buNone/>
            </a:pPr>
            <a:r>
              <a:rPr lang="en-US" sz="2400" dirty="0">
                <a:solidFill>
                  <a:schemeClr val="bg1"/>
                </a:solidFill>
              </a:rPr>
              <a:t>E</a:t>
            </a:r>
            <a:r>
              <a:rPr lang="en" sz="2400" dirty="0">
                <a:solidFill>
                  <a:schemeClr val="bg1"/>
                </a:solidFill>
              </a:rPr>
              <a:t>dward Verne Roberts (January 23, 1939 – March 14, 1995) was an American activist. He was the first student w</a:t>
            </a:r>
            <a:r>
              <a:rPr lang="en-US" sz="2400" dirty="0">
                <a:solidFill>
                  <a:schemeClr val="bg1"/>
                </a:solidFill>
              </a:rPr>
              <a:t>ho had a significant </a:t>
            </a:r>
            <a:r>
              <a:rPr lang="en" sz="2400" dirty="0">
                <a:solidFill>
                  <a:schemeClr val="bg1"/>
                </a:solidFill>
              </a:rPr>
              <a:t>disabilit</a:t>
            </a:r>
            <a:r>
              <a:rPr lang="en-US" sz="2400" dirty="0">
                <a:solidFill>
                  <a:schemeClr val="bg1"/>
                </a:solidFill>
              </a:rPr>
              <a:t>y</a:t>
            </a:r>
            <a:r>
              <a:rPr lang="en" sz="2400" dirty="0">
                <a:solidFill>
                  <a:schemeClr val="bg1"/>
                </a:solidFill>
              </a:rPr>
              <a:t> to attend the University of California, Berkeley. He was a pioneering leader of the disability rights movement. Ed Roberts is often called the father of the Independent Living movement. </a:t>
            </a:r>
            <a:r>
              <a:rPr lang="en-US" sz="2400" dirty="0">
                <a:solidFill>
                  <a:schemeClr val="bg1"/>
                </a:solidFill>
              </a:rPr>
              <a:t>Hundreds of Centers for Independent Living around the world are based on his model. </a:t>
            </a:r>
            <a:endParaRPr sz="2400" dirty="0">
              <a:solidFill>
                <a:schemeClr val="bg1"/>
              </a:solidFill>
            </a:endParaRPr>
          </a:p>
        </p:txBody>
      </p:sp>
      <p:pic>
        <p:nvPicPr>
          <p:cNvPr id="4" name="Picture 3" descr="Photo of Ed Roberts">
            <a:extLst>
              <a:ext uri="{FF2B5EF4-FFF2-40B4-BE49-F238E27FC236}">
                <a16:creationId xmlns:a16="http://schemas.microsoft.com/office/drawing/2014/main" id="{74413FC6-3C3E-41CE-A4CD-876D538E97C7}"/>
              </a:ext>
            </a:extLst>
          </p:cNvPr>
          <p:cNvPicPr>
            <a:picLocks noChangeAspect="1"/>
          </p:cNvPicPr>
          <p:nvPr/>
        </p:nvPicPr>
        <p:blipFill>
          <a:blip r:embed="rId3"/>
          <a:stretch>
            <a:fillRect/>
          </a:stretch>
        </p:blipFill>
        <p:spPr>
          <a:xfrm>
            <a:off x="8192516" y="197434"/>
            <a:ext cx="3935621" cy="3268276"/>
          </a:xfrm>
          <a:prstGeom prst="rect">
            <a:avLst/>
          </a:prstGeom>
        </p:spPr>
      </p:pic>
      <p:sp>
        <p:nvSpPr>
          <p:cNvPr id="2" name="Rectangle 1">
            <a:extLst>
              <a:ext uri="{FF2B5EF4-FFF2-40B4-BE49-F238E27FC236}">
                <a16:creationId xmlns:a16="http://schemas.microsoft.com/office/drawing/2014/main" id="{A547B33A-C593-4709-B3FA-2600B4045D61}"/>
              </a:ext>
            </a:extLst>
          </p:cNvPr>
          <p:cNvSpPr/>
          <p:nvPr/>
        </p:nvSpPr>
        <p:spPr>
          <a:xfrm>
            <a:off x="3954204" y="4067770"/>
            <a:ext cx="7768094"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33A44"/>
              </a:buClr>
              <a:buSzPts val="1300"/>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sym typeface="Calibri"/>
              </a:rPr>
              <a:t>Justin Whitlock Dart Jr. (August 29, 1930 – June 22, 2002) was an American activist and advocate for people who have disabilities. He helped to pass the Americans with Disabilities Act (ADA) of 1990, co-founded the American Association of People with Disabilities (AAPD), and is regarded as the "Godfather of the ADA."</a:t>
            </a:r>
          </a:p>
        </p:txBody>
      </p:sp>
      <p:pic>
        <p:nvPicPr>
          <p:cNvPr id="3" name="Picture 2" descr="Photo of Justin Whitlock Dart Jr">
            <a:extLst>
              <a:ext uri="{FF2B5EF4-FFF2-40B4-BE49-F238E27FC236}">
                <a16:creationId xmlns:a16="http://schemas.microsoft.com/office/drawing/2014/main" id="{C5890D07-6BE3-4F02-8351-39577B15820F}"/>
              </a:ext>
            </a:extLst>
          </p:cNvPr>
          <p:cNvPicPr>
            <a:picLocks noChangeAspect="1"/>
          </p:cNvPicPr>
          <p:nvPr/>
        </p:nvPicPr>
        <p:blipFill>
          <a:blip r:embed="rId4">
            <a:grayscl/>
          </a:blip>
          <a:stretch>
            <a:fillRect/>
          </a:stretch>
        </p:blipFill>
        <p:spPr>
          <a:xfrm>
            <a:off x="276345" y="3664363"/>
            <a:ext cx="3381255" cy="3115138"/>
          </a:xfrm>
          <a:prstGeom prst="rect">
            <a:avLst/>
          </a:prstGeom>
        </p:spPr>
      </p:pic>
    </p:spTree>
    <p:extLst>
      <p:ext uri="{BB962C8B-B14F-4D97-AF65-F5344CB8AC3E}">
        <p14:creationId xmlns:p14="http://schemas.microsoft.com/office/powerpoint/2010/main" val="109592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40C581-335E-4D3B-9A6B-DFD871B3AA32}"/>
              </a:ext>
            </a:extLst>
          </p:cNvPr>
          <p:cNvSpPr/>
          <p:nvPr/>
        </p:nvSpPr>
        <p:spPr>
          <a:xfrm>
            <a:off x="4188542" y="360846"/>
            <a:ext cx="7836310" cy="34163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Judith Ellen “Judy” Heumann (December 18, 1947-March 4, 2023) was an International disability rights activist, recognized as a lifelong civil rights advocate for people who have disabilities. Her work with governments and non-governmental organizations (NGOs), non-profits, and various other disability interest groups, starting in the 1970’s produced significant contributions to the development of human rights legislation and policies benefiting children and adults who have disabilities. </a:t>
            </a:r>
          </a:p>
        </p:txBody>
      </p:sp>
      <p:pic>
        <p:nvPicPr>
          <p:cNvPr id="7" name="Picture 6" descr="Photo of Judy Heumann">
            <a:extLst>
              <a:ext uri="{FF2B5EF4-FFF2-40B4-BE49-F238E27FC236}">
                <a16:creationId xmlns:a16="http://schemas.microsoft.com/office/drawing/2014/main" id="{BC9B03EB-F352-451E-9638-972CABB8D3EB}"/>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Lst>
          </a:blip>
          <a:srcRect l="45108"/>
          <a:stretch/>
        </p:blipFill>
        <p:spPr>
          <a:xfrm>
            <a:off x="167148" y="206012"/>
            <a:ext cx="3597582" cy="3046988"/>
          </a:xfrm>
          <a:prstGeom prst="rect">
            <a:avLst/>
          </a:prstGeom>
        </p:spPr>
      </p:pic>
      <p:sp>
        <p:nvSpPr>
          <p:cNvPr id="8" name="Rectangle 7">
            <a:extLst>
              <a:ext uri="{FF2B5EF4-FFF2-40B4-BE49-F238E27FC236}">
                <a16:creationId xmlns:a16="http://schemas.microsoft.com/office/drawing/2014/main" id="{7BFB59B0-37D1-4D12-89D0-40E2A0B2ACEE}"/>
              </a:ext>
            </a:extLst>
          </p:cNvPr>
          <p:cNvSpPr/>
          <p:nvPr/>
        </p:nvSpPr>
        <p:spPr>
          <a:xfrm>
            <a:off x="216391" y="4188830"/>
            <a:ext cx="7944302"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Marca Bristo (June 23, 1953-September 8, 2019) founded a Center for Independent Living in Chicago, co-founded the National Council on Independent Living (NCIL), helped to write the Americans with Disabilities Act of 1990, was the first person to serve as Chair of the National Council on Disability, and was President of the International Council on Disabilities. </a:t>
            </a:r>
          </a:p>
        </p:txBody>
      </p:sp>
      <p:pic>
        <p:nvPicPr>
          <p:cNvPr id="12" name="Picture 11" descr="Photo of Marca Bristo">
            <a:extLst>
              <a:ext uri="{FF2B5EF4-FFF2-40B4-BE49-F238E27FC236}">
                <a16:creationId xmlns:a16="http://schemas.microsoft.com/office/drawing/2014/main" id="{06DF8565-534B-4A28-8E55-66669DAB09E5}"/>
              </a:ext>
            </a:extLst>
          </p:cNvPr>
          <p:cNvPicPr>
            <a:picLocks noChangeAspect="1"/>
          </p:cNvPicPr>
          <p:nvPr/>
        </p:nvPicPr>
        <p:blipFill rotWithShape="1">
          <a:blip r:embed="rId4">
            <a:duotone>
              <a:prstClr val="black"/>
              <a:schemeClr val="tx2">
                <a:tint val="45000"/>
                <a:satMod val="400000"/>
              </a:schemeClr>
            </a:duotone>
          </a:blip>
          <a:srcRect l="21343" r="9070"/>
          <a:stretch/>
        </p:blipFill>
        <p:spPr>
          <a:xfrm>
            <a:off x="8327760" y="3450167"/>
            <a:ext cx="3586245" cy="3308967"/>
          </a:xfrm>
          <a:prstGeom prst="rect">
            <a:avLst/>
          </a:prstGeom>
        </p:spPr>
      </p:pic>
    </p:spTree>
    <p:extLst>
      <p:ext uri="{BB962C8B-B14F-4D97-AF65-F5344CB8AC3E}">
        <p14:creationId xmlns:p14="http://schemas.microsoft.com/office/powerpoint/2010/main" val="83186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87FD3-FE78-4300-A5C6-2AB3FA0CC676}"/>
              </a:ext>
            </a:extLst>
          </p:cNvPr>
          <p:cNvSpPr>
            <a:spLocks noGrp="1"/>
          </p:cNvSpPr>
          <p:nvPr>
            <p:ph idx="1"/>
          </p:nvPr>
        </p:nvSpPr>
        <p:spPr>
          <a:xfrm>
            <a:off x="2792361" y="589218"/>
            <a:ext cx="9094839" cy="2539898"/>
          </a:xfrm>
        </p:spPr>
        <p:txBody>
          <a:bodyPr/>
          <a:lstStyle/>
          <a:p>
            <a:pPr marL="0" indent="0" algn="just">
              <a:buNone/>
            </a:pPr>
            <a:r>
              <a:rPr lang="en-US" sz="2400" dirty="0">
                <a:solidFill>
                  <a:schemeClr val="bg1"/>
                </a:solidFill>
              </a:rPr>
              <a:t>Tom Olin is the person behind the lens who captured many of the most significant moments in disability rights history. Equipped with his camera and some black-and-white film, Tom is renowned as the Rights Movement Documentarian and Activist, who has spent his life in the grassroots, building an incredible collection of iconic photos of our historic struggle for civil rights and inclusion</a:t>
            </a:r>
            <a:r>
              <a:rPr lang="en-US" dirty="0">
                <a:solidFill>
                  <a:schemeClr val="bg1"/>
                </a:solidFill>
              </a:rPr>
              <a:t>.</a:t>
            </a:r>
          </a:p>
        </p:txBody>
      </p:sp>
      <p:pic>
        <p:nvPicPr>
          <p:cNvPr id="4" name="Picture 3" descr="Photo of Tom Olin">
            <a:extLst>
              <a:ext uri="{FF2B5EF4-FFF2-40B4-BE49-F238E27FC236}">
                <a16:creationId xmlns:a16="http://schemas.microsoft.com/office/drawing/2014/main" id="{ECA35F7D-11EF-4BA6-9200-5F1833107C8B}"/>
              </a:ext>
            </a:extLst>
          </p:cNvPr>
          <p:cNvPicPr>
            <a:picLocks noChangeAspect="1"/>
          </p:cNvPicPr>
          <p:nvPr/>
        </p:nvPicPr>
        <p:blipFill>
          <a:blip r:embed="rId2">
            <a:duotone>
              <a:prstClr val="black"/>
              <a:schemeClr val="accent3">
                <a:tint val="45000"/>
                <a:satMod val="400000"/>
              </a:schemeClr>
            </a:duotone>
          </a:blip>
          <a:stretch>
            <a:fillRect/>
          </a:stretch>
        </p:blipFill>
        <p:spPr>
          <a:xfrm>
            <a:off x="179440" y="103956"/>
            <a:ext cx="2392396" cy="3025160"/>
          </a:xfrm>
          <a:prstGeom prst="rect">
            <a:avLst/>
          </a:prstGeom>
        </p:spPr>
      </p:pic>
      <p:pic>
        <p:nvPicPr>
          <p:cNvPr id="5" name="Picture 4" descr="Photo of Wade Blank">
            <a:extLst>
              <a:ext uri="{FF2B5EF4-FFF2-40B4-BE49-F238E27FC236}">
                <a16:creationId xmlns:a16="http://schemas.microsoft.com/office/drawing/2014/main" id="{67779D79-917B-4935-A0C2-7E6F17F866FB}"/>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rcRect l="12816"/>
          <a:stretch/>
        </p:blipFill>
        <p:spPr>
          <a:xfrm>
            <a:off x="9271819" y="3429000"/>
            <a:ext cx="2694039" cy="3279251"/>
          </a:xfrm>
          <a:prstGeom prst="rect">
            <a:avLst/>
          </a:prstGeom>
        </p:spPr>
      </p:pic>
      <p:sp>
        <p:nvSpPr>
          <p:cNvPr id="6" name="Rectangle 5">
            <a:extLst>
              <a:ext uri="{FF2B5EF4-FFF2-40B4-BE49-F238E27FC236}">
                <a16:creationId xmlns:a16="http://schemas.microsoft.com/office/drawing/2014/main" id="{A48B6F8D-4526-4253-8600-F268E7E1C91C}"/>
              </a:ext>
            </a:extLst>
          </p:cNvPr>
          <p:cNvSpPr/>
          <p:nvPr/>
        </p:nvSpPr>
        <p:spPr>
          <a:xfrm>
            <a:off x="68012" y="3661263"/>
            <a:ext cx="9094839" cy="304698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rPr>
              <a:t>Wade Blank (December 4, 1940-February 15, 1993), founded ADAPT, a grassroots disability rights organization, with chapters in 30 states. ADAPT uses nonviolent direct action, including civil disobedience, when necessary, in order to bring attention and awareness to the lack of civil rights experienced by people who have disabilities. ADAPT also now practices legislative policy advocacy, grassroots education and mobilization, and individual members may engage in legal advocacy.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72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211F-A94A-4CC8-8C8F-BFD0458A5D45}"/>
              </a:ext>
            </a:extLst>
          </p:cNvPr>
          <p:cNvSpPr>
            <a:spLocks noGrp="1"/>
          </p:cNvSpPr>
          <p:nvPr>
            <p:ph type="title"/>
          </p:nvPr>
        </p:nvSpPr>
        <p:spPr>
          <a:xfrm>
            <a:off x="0" y="18256"/>
            <a:ext cx="10515600" cy="1235510"/>
          </a:xfrm>
        </p:spPr>
        <p:txBody>
          <a:bodyPr/>
          <a:lstStyle/>
          <a:p>
            <a:r>
              <a:rPr lang="en-US" b="1" dirty="0">
                <a:solidFill>
                  <a:srgbClr val="006699"/>
                </a:solidFill>
                <a:latin typeface="+mn-lt"/>
              </a:rPr>
              <a:t>Arizona Disability Heroes</a:t>
            </a:r>
          </a:p>
        </p:txBody>
      </p:sp>
      <p:sp>
        <p:nvSpPr>
          <p:cNvPr id="9" name="Rectangle 8">
            <a:extLst>
              <a:ext uri="{FF2B5EF4-FFF2-40B4-BE49-F238E27FC236}">
                <a16:creationId xmlns:a16="http://schemas.microsoft.com/office/drawing/2014/main" id="{953EBF9B-4490-41F6-BD6F-F3838C225186}"/>
              </a:ext>
            </a:extLst>
          </p:cNvPr>
          <p:cNvSpPr/>
          <p:nvPr/>
        </p:nvSpPr>
        <p:spPr>
          <a:xfrm>
            <a:off x="353962" y="1101228"/>
            <a:ext cx="8799871"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Representative Jennifer "Jen" Longdon is an American politician and a Democratic member of the Arizona House of Representatives. Jen acquired her spinal cord injury after surviving a random drive-by shooting. Jen is a tireless advocate for disability rights and gun violence prevention, who has spearheaded grassroots efforts and advanced policy change at the local, state, and national level.  </a:t>
            </a:r>
          </a:p>
        </p:txBody>
      </p:sp>
      <p:pic>
        <p:nvPicPr>
          <p:cNvPr id="10" name="Picture 9" descr="Photo of Arizona Representative Jennifer Longdon">
            <a:extLst>
              <a:ext uri="{FF2B5EF4-FFF2-40B4-BE49-F238E27FC236}">
                <a16:creationId xmlns:a16="http://schemas.microsoft.com/office/drawing/2014/main" id="{560987AE-8C96-4952-9C11-3AD092987684}"/>
              </a:ext>
            </a:extLst>
          </p:cNvPr>
          <p:cNvPicPr>
            <a:picLocks noChangeAspect="1"/>
          </p:cNvPicPr>
          <p:nvPr/>
        </p:nvPicPr>
        <p:blipFill rotWithShape="1">
          <a:blip r:embed="rId3">
            <a:duotone>
              <a:prstClr val="black"/>
              <a:schemeClr val="tx2">
                <a:tint val="45000"/>
                <a:satMod val="400000"/>
              </a:schemeClr>
            </a:duotone>
          </a:blip>
          <a:srcRect l="1" t="5308" r="824"/>
          <a:stretch/>
        </p:blipFill>
        <p:spPr>
          <a:xfrm>
            <a:off x="9285863" y="378561"/>
            <a:ext cx="2713703" cy="3110296"/>
          </a:xfrm>
          <a:prstGeom prst="rect">
            <a:avLst/>
          </a:prstGeom>
        </p:spPr>
      </p:pic>
      <p:sp>
        <p:nvSpPr>
          <p:cNvPr id="4" name="Content Placeholder 3">
            <a:extLst>
              <a:ext uri="{FF2B5EF4-FFF2-40B4-BE49-F238E27FC236}">
                <a16:creationId xmlns:a16="http://schemas.microsoft.com/office/drawing/2014/main" id="{228CE717-FA61-412F-9956-1DE58BC1FDDB}"/>
              </a:ext>
            </a:extLst>
          </p:cNvPr>
          <p:cNvSpPr>
            <a:spLocks noGrp="1"/>
          </p:cNvSpPr>
          <p:nvPr>
            <p:ph idx="1"/>
          </p:nvPr>
        </p:nvSpPr>
        <p:spPr>
          <a:xfrm>
            <a:off x="2775472" y="3849163"/>
            <a:ext cx="9224093" cy="3110296"/>
          </a:xfrm>
        </p:spPr>
        <p:txBody>
          <a:bodyPr>
            <a:normAutofit lnSpcReduction="10000"/>
          </a:bodyPr>
          <a:lstStyle/>
          <a:p>
            <a:pPr marL="0" indent="0" algn="just">
              <a:buNone/>
            </a:pPr>
            <a:r>
              <a:rPr lang="en-US" sz="2400" dirty="0">
                <a:solidFill>
                  <a:schemeClr val="bg1"/>
                </a:solidFill>
              </a:rPr>
              <a:t>Bob Michaels began working in the field of disability in 1972. Initially, Bob developed and implemented programs in the fields of mental health and developmental disabilities. He served as Executive Director for two Centers for Independent Living and spent much of his career as a National Consultant and Trainer. Bob is an advocate, a blogger turned author, and has contributed considerably to the training and technical assistance field of Independent Living. Bob is now retired and was the Chair of Arizona Statewide Independent Living Council (AZSILC) when the State Plan for Independent Living was amended to include Arizona Youth Leadership Forum (AZYLF). </a:t>
            </a:r>
          </a:p>
        </p:txBody>
      </p:sp>
      <p:pic>
        <p:nvPicPr>
          <p:cNvPr id="8" name="Picture 7" descr="Photo of Bob Michaels">
            <a:extLst>
              <a:ext uri="{FF2B5EF4-FFF2-40B4-BE49-F238E27FC236}">
                <a16:creationId xmlns:a16="http://schemas.microsoft.com/office/drawing/2014/main" id="{3E1E1954-7A5D-4FEE-9727-932135A94B4B}"/>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20000" contrast="-20000"/>
                    </a14:imgEffect>
                  </a14:imgLayer>
                </a14:imgProps>
              </a:ext>
            </a:extLst>
          </a:blip>
          <a:srcRect l="28256" t="21117" r="53504" b="39238"/>
          <a:stretch/>
        </p:blipFill>
        <p:spPr>
          <a:xfrm>
            <a:off x="353962" y="3488857"/>
            <a:ext cx="2241754" cy="3240169"/>
          </a:xfrm>
          <a:prstGeom prst="rect">
            <a:avLst/>
          </a:prstGeom>
        </p:spPr>
      </p:pic>
    </p:spTree>
    <p:extLst>
      <p:ext uri="{BB962C8B-B14F-4D97-AF65-F5344CB8AC3E}">
        <p14:creationId xmlns:p14="http://schemas.microsoft.com/office/powerpoint/2010/main" val="7399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211F-A94A-4CC8-8C8F-BFD0458A5D45}"/>
              </a:ext>
            </a:extLst>
          </p:cNvPr>
          <p:cNvSpPr>
            <a:spLocks noGrp="1"/>
          </p:cNvSpPr>
          <p:nvPr>
            <p:ph type="title"/>
          </p:nvPr>
        </p:nvSpPr>
        <p:spPr>
          <a:xfrm>
            <a:off x="0" y="18255"/>
            <a:ext cx="10515600" cy="1131815"/>
          </a:xfrm>
        </p:spPr>
        <p:txBody>
          <a:bodyPr/>
          <a:lstStyle/>
          <a:p>
            <a:r>
              <a:rPr lang="en-US" b="1" dirty="0">
                <a:solidFill>
                  <a:srgbClr val="006699"/>
                </a:solidFill>
                <a:latin typeface="+mn-lt"/>
              </a:rPr>
              <a:t>Arizona Disability Heroes</a:t>
            </a:r>
          </a:p>
        </p:txBody>
      </p:sp>
      <p:sp>
        <p:nvSpPr>
          <p:cNvPr id="7" name="Rectangle 6">
            <a:extLst>
              <a:ext uri="{FF2B5EF4-FFF2-40B4-BE49-F238E27FC236}">
                <a16:creationId xmlns:a16="http://schemas.microsoft.com/office/drawing/2014/main" id="{146CD598-F519-4D4D-97D6-7CD17B6C5A42}"/>
              </a:ext>
            </a:extLst>
          </p:cNvPr>
          <p:cNvSpPr/>
          <p:nvPr/>
        </p:nvSpPr>
        <p:spPr>
          <a:xfrm>
            <a:off x="3274141" y="1343818"/>
            <a:ext cx="8617729"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Fernando Cruz (1954-2015) was a proud member of the Tohono O’odham Nation, who assisted hundreds of individuals to transition from long term care facilities to independent lives within the community. In addition, Fernando provided Emergency Preparedness Training for people who have disabilities who live on Tribal Land throughout the state of Arizona. </a:t>
            </a:r>
          </a:p>
        </p:txBody>
      </p:sp>
      <p:pic>
        <p:nvPicPr>
          <p:cNvPr id="6" name="Content Placeholder 5" descr="Photo of Fernando Cruz">
            <a:extLst>
              <a:ext uri="{FF2B5EF4-FFF2-40B4-BE49-F238E27FC236}">
                <a16:creationId xmlns:a16="http://schemas.microsoft.com/office/drawing/2014/main" id="{DF7C87FE-6C27-4263-B209-98524811DF4D}"/>
              </a:ext>
            </a:extLst>
          </p:cNvPr>
          <p:cNvPicPr>
            <a:picLocks noGrp="1" noChangeAspect="1"/>
          </p:cNvPicPr>
          <p:nvPr>
            <p:ph idx="1"/>
          </p:nvPr>
        </p:nvPicPr>
        <p:blipFill rotWithShape="1">
          <a:blip r:embed="rId3">
            <a:duotone>
              <a:prstClr val="black"/>
              <a:schemeClr val="accent3">
                <a:tint val="45000"/>
                <a:satMod val="400000"/>
              </a:schemeClr>
            </a:duotone>
          </a:blip>
          <a:srcRect l="18698" r="21918"/>
          <a:stretch/>
        </p:blipFill>
        <p:spPr>
          <a:xfrm>
            <a:off x="285382" y="1343818"/>
            <a:ext cx="2703378" cy="2401376"/>
          </a:xfrm>
          <a:prstGeom prst="rect">
            <a:avLst/>
          </a:prstGeom>
        </p:spPr>
      </p:pic>
      <p:pic>
        <p:nvPicPr>
          <p:cNvPr id="4" name="Picture 3" descr="Photo of Tony DiRienzi">
            <a:extLst>
              <a:ext uri="{FF2B5EF4-FFF2-40B4-BE49-F238E27FC236}">
                <a16:creationId xmlns:a16="http://schemas.microsoft.com/office/drawing/2014/main" id="{B33D1129-BE85-4BAC-B27B-7A848E655D29}"/>
              </a:ext>
            </a:extLst>
          </p:cNvPr>
          <p:cNvPicPr>
            <a:picLocks noChangeAspect="1"/>
          </p:cNvPicPr>
          <p:nvPr/>
        </p:nvPicPr>
        <p:blipFill rotWithShape="1">
          <a:blip r:embed="rId4">
            <a:duotone>
              <a:prstClr val="black"/>
              <a:schemeClr val="tx2">
                <a:tint val="45000"/>
                <a:satMod val="400000"/>
              </a:schemeClr>
            </a:duotone>
          </a:blip>
          <a:srcRect l="2062" t="5489" r="40902"/>
          <a:stretch/>
        </p:blipFill>
        <p:spPr>
          <a:xfrm>
            <a:off x="8864301" y="3984983"/>
            <a:ext cx="3188934" cy="2765431"/>
          </a:xfrm>
          <a:prstGeom prst="rect">
            <a:avLst/>
          </a:prstGeom>
        </p:spPr>
      </p:pic>
      <p:sp>
        <p:nvSpPr>
          <p:cNvPr id="8" name="Rectangle 7">
            <a:extLst>
              <a:ext uri="{FF2B5EF4-FFF2-40B4-BE49-F238E27FC236}">
                <a16:creationId xmlns:a16="http://schemas.microsoft.com/office/drawing/2014/main" id="{8B5F2CF4-4C37-4C0F-B836-E61AC4C8AD61}"/>
              </a:ext>
            </a:extLst>
          </p:cNvPr>
          <p:cNvSpPr/>
          <p:nvPr/>
        </p:nvSpPr>
        <p:spPr>
          <a:xfrm>
            <a:off x="138765" y="4145238"/>
            <a:ext cx="8617729" cy="267765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Tony DiRienzi (1944-2020) was a talented artist who created beauty in many mediums, and who mentored hundreds of people who had newly acquired disabilities along their journeys. As the Executive Director of Arizona Statewide Independent Living Council for a decade, Tony was instrumental in statewide efforts related to Emergency Preparedness for people who have disabilities, a legacy that continues today. </a:t>
            </a:r>
          </a:p>
        </p:txBody>
      </p:sp>
    </p:spTree>
    <p:extLst>
      <p:ext uri="{BB962C8B-B14F-4D97-AF65-F5344CB8AC3E}">
        <p14:creationId xmlns:p14="http://schemas.microsoft.com/office/powerpoint/2010/main" val="39151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1C42-814C-4783-8F2D-66139A043892}"/>
              </a:ext>
            </a:extLst>
          </p:cNvPr>
          <p:cNvSpPr>
            <a:spLocks noGrp="1"/>
          </p:cNvSpPr>
          <p:nvPr>
            <p:ph type="title"/>
          </p:nvPr>
        </p:nvSpPr>
        <p:spPr>
          <a:xfrm>
            <a:off x="0" y="18255"/>
            <a:ext cx="10515600" cy="1325563"/>
          </a:xfrm>
        </p:spPr>
        <p:txBody>
          <a:bodyPr/>
          <a:lstStyle/>
          <a:p>
            <a:r>
              <a:rPr lang="en-US" b="1" dirty="0">
                <a:solidFill>
                  <a:srgbClr val="006699"/>
                </a:solidFill>
                <a:latin typeface="+mn-lt"/>
              </a:rPr>
              <a:t>Disability Pride </a:t>
            </a:r>
            <a:r>
              <a:rPr lang="en-US" sz="2400" dirty="0">
                <a:solidFill>
                  <a:schemeClr val="bg1"/>
                </a:solidFill>
                <a:latin typeface="+mn-lt"/>
              </a:rPr>
              <a:t>(from disabled-world.com)</a:t>
            </a:r>
          </a:p>
        </p:txBody>
      </p:sp>
      <p:sp>
        <p:nvSpPr>
          <p:cNvPr id="3" name="Content Placeholder 2">
            <a:extLst>
              <a:ext uri="{FF2B5EF4-FFF2-40B4-BE49-F238E27FC236}">
                <a16:creationId xmlns:a16="http://schemas.microsoft.com/office/drawing/2014/main" id="{4EDF6234-072F-4E46-87F1-264BABCA3A22}"/>
              </a:ext>
            </a:extLst>
          </p:cNvPr>
          <p:cNvSpPr>
            <a:spLocks noGrp="1"/>
          </p:cNvSpPr>
          <p:nvPr>
            <p:ph idx="1"/>
          </p:nvPr>
        </p:nvSpPr>
        <p:spPr>
          <a:xfrm>
            <a:off x="492763" y="1808988"/>
            <a:ext cx="11206474" cy="4591811"/>
          </a:xfrm>
        </p:spPr>
        <p:txBody>
          <a:bodyPr>
            <a:normAutofit/>
          </a:bodyPr>
          <a:lstStyle/>
          <a:p>
            <a:pPr algn="just">
              <a:buClr>
                <a:srgbClr val="006699"/>
              </a:buClr>
            </a:pPr>
            <a:r>
              <a:rPr lang="en-US" sz="3000" dirty="0">
                <a:solidFill>
                  <a:schemeClr val="bg1"/>
                </a:solidFill>
              </a:rPr>
              <a:t>People who have disabilities are the largest and most diverse minority within the population, representing all abilities, ages, races, ethnicities, religions and socio-economic backgrounds. </a:t>
            </a:r>
          </a:p>
          <a:p>
            <a:pPr algn="just">
              <a:buClr>
                <a:srgbClr val="006699"/>
              </a:buClr>
            </a:pPr>
            <a:r>
              <a:rPr lang="en-US" sz="3000" dirty="0">
                <a:solidFill>
                  <a:schemeClr val="bg1"/>
                </a:solidFill>
              </a:rPr>
              <a:t>Disability Pride has been defined as accepting and honoring each person's uniqueness and seeing it as a natural and beautiful part of human diversity. </a:t>
            </a:r>
          </a:p>
          <a:p>
            <a:pPr algn="just">
              <a:buClr>
                <a:srgbClr val="006699"/>
              </a:buClr>
            </a:pPr>
            <a:r>
              <a:rPr lang="en-US" sz="3000" dirty="0">
                <a:solidFill>
                  <a:schemeClr val="bg1"/>
                </a:solidFill>
              </a:rPr>
              <a:t>Disability Pride is an integral part of movement building, and a direct challenge of stigmatizing definitions of disability.</a:t>
            </a:r>
          </a:p>
        </p:txBody>
      </p:sp>
    </p:spTree>
    <p:extLst>
      <p:ext uri="{BB962C8B-B14F-4D97-AF65-F5344CB8AC3E}">
        <p14:creationId xmlns:p14="http://schemas.microsoft.com/office/powerpoint/2010/main" val="244515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4BB0-A4DA-4763-BB7D-EA12A53C69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Discussion Questions</a:t>
            </a:r>
          </a:p>
        </p:txBody>
      </p:sp>
      <p:sp>
        <p:nvSpPr>
          <p:cNvPr id="3" name="Content Placeholder 2">
            <a:extLst>
              <a:ext uri="{FF2B5EF4-FFF2-40B4-BE49-F238E27FC236}">
                <a16:creationId xmlns:a16="http://schemas.microsoft.com/office/drawing/2014/main" id="{4EDF6234-072F-4E46-87F1-264BABCA3A22}"/>
              </a:ext>
            </a:extLst>
          </p:cNvPr>
          <p:cNvSpPr>
            <a:spLocks noGrp="1"/>
          </p:cNvSpPr>
          <p:nvPr>
            <p:ph idx="1"/>
          </p:nvPr>
        </p:nvSpPr>
        <p:spPr>
          <a:xfrm>
            <a:off x="838200" y="1556499"/>
            <a:ext cx="11206474" cy="4591811"/>
          </a:xfrm>
        </p:spPr>
        <p:txBody>
          <a:bodyPr>
            <a:normAutofit/>
          </a:bodyPr>
          <a:lstStyle/>
          <a:p>
            <a:pPr algn="just">
              <a:buClr>
                <a:srgbClr val="006699"/>
              </a:buClr>
            </a:pPr>
            <a:r>
              <a:rPr lang="en-US" sz="3000" dirty="0">
                <a:solidFill>
                  <a:schemeClr val="bg1"/>
                </a:solidFill>
              </a:rPr>
              <a:t>How do you feel disability history applies to your life? </a:t>
            </a:r>
          </a:p>
          <a:p>
            <a:pPr algn="just">
              <a:buClr>
                <a:srgbClr val="006699"/>
              </a:buClr>
            </a:pPr>
            <a:endParaRPr lang="en-US" sz="3000" dirty="0">
              <a:solidFill>
                <a:schemeClr val="bg1"/>
              </a:solidFill>
            </a:endParaRPr>
          </a:p>
          <a:p>
            <a:pPr algn="just">
              <a:buClr>
                <a:srgbClr val="006699"/>
              </a:buClr>
            </a:pPr>
            <a:r>
              <a:rPr lang="en-US" sz="3000" dirty="0">
                <a:solidFill>
                  <a:schemeClr val="bg1"/>
                </a:solidFill>
              </a:rPr>
              <a:t>How do you feel after learning more about the disability rights movement?</a:t>
            </a:r>
          </a:p>
          <a:p>
            <a:pPr algn="just">
              <a:buClr>
                <a:srgbClr val="006699"/>
              </a:buClr>
            </a:pPr>
            <a:endParaRPr lang="en-US" sz="3000" dirty="0">
              <a:solidFill>
                <a:schemeClr val="bg1"/>
              </a:solidFill>
            </a:endParaRPr>
          </a:p>
          <a:p>
            <a:pPr algn="just">
              <a:buClr>
                <a:srgbClr val="006699"/>
              </a:buClr>
            </a:pPr>
            <a:r>
              <a:rPr lang="en-US" sz="3000" dirty="0">
                <a:solidFill>
                  <a:schemeClr val="bg1"/>
                </a:solidFill>
              </a:rPr>
              <a:t>How are you involved, or how could you become involved in the Arizona disability community? </a:t>
            </a:r>
          </a:p>
          <a:p>
            <a:pPr algn="just">
              <a:buClr>
                <a:srgbClr val="006699"/>
              </a:buClr>
            </a:pPr>
            <a:endParaRPr lang="en-US" sz="3000" dirty="0">
              <a:solidFill>
                <a:schemeClr val="bg1"/>
              </a:solidFill>
            </a:endParaRPr>
          </a:p>
          <a:p>
            <a:pPr algn="just">
              <a:buClr>
                <a:srgbClr val="006699"/>
              </a:buClr>
            </a:pPr>
            <a:r>
              <a:rPr lang="en-US" sz="3000" dirty="0">
                <a:solidFill>
                  <a:schemeClr val="bg1"/>
                </a:solidFill>
              </a:rPr>
              <a:t>How do you plan to make some history of your own? </a:t>
            </a:r>
          </a:p>
        </p:txBody>
      </p:sp>
      <p:sp>
        <p:nvSpPr>
          <p:cNvPr id="4" name="Title 1">
            <a:extLst>
              <a:ext uri="{FF2B5EF4-FFF2-40B4-BE49-F238E27FC236}">
                <a16:creationId xmlns:a16="http://schemas.microsoft.com/office/drawing/2014/main" id="{C478228A-7C48-D555-936D-F912515273BE}"/>
              </a:ext>
            </a:extLst>
          </p:cNvPr>
          <p:cNvSpPr txBox="1">
            <a:spLocks/>
          </p:cNvSpPr>
          <p:nvPr/>
        </p:nvSpPr>
        <p:spPr>
          <a:xfrm>
            <a:off x="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6699"/>
                </a:solidFill>
                <a:latin typeface="+mn-lt"/>
              </a:rPr>
              <a:t>Discussion</a:t>
            </a:r>
            <a:endParaRPr lang="en-US" sz="4800" dirty="0">
              <a:solidFill>
                <a:schemeClr val="bg1"/>
              </a:solidFill>
              <a:latin typeface="+mn-lt"/>
            </a:endParaRPr>
          </a:p>
        </p:txBody>
      </p:sp>
    </p:spTree>
    <p:extLst>
      <p:ext uri="{BB962C8B-B14F-4D97-AF65-F5344CB8AC3E}">
        <p14:creationId xmlns:p14="http://schemas.microsoft.com/office/powerpoint/2010/main" val="238969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9129-3748-4BD4-BD62-09EC0AAD16D4}"/>
              </a:ext>
            </a:extLst>
          </p:cNvPr>
          <p:cNvSpPr>
            <a:spLocks noGrp="1"/>
          </p:cNvSpPr>
          <p:nvPr>
            <p:ph type="title"/>
          </p:nvPr>
        </p:nvSpPr>
        <p:spPr>
          <a:xfrm>
            <a:off x="427839" y="0"/>
            <a:ext cx="10196118" cy="1325563"/>
          </a:xfrm>
        </p:spPr>
        <p:txBody>
          <a:bodyPr>
            <a:normAutofit/>
          </a:bodyPr>
          <a:lstStyle/>
          <a:p>
            <a:r>
              <a:rPr lang="en-US" sz="6000" b="1" dirty="0">
                <a:solidFill>
                  <a:srgbClr val="006699"/>
                </a:solidFill>
                <a:latin typeface="+mn-lt"/>
              </a:rPr>
              <a:t>Diversity</a:t>
            </a:r>
          </a:p>
        </p:txBody>
      </p:sp>
      <p:sp>
        <p:nvSpPr>
          <p:cNvPr id="3" name="Content Placeholder 2">
            <a:extLst>
              <a:ext uri="{FF2B5EF4-FFF2-40B4-BE49-F238E27FC236}">
                <a16:creationId xmlns:a16="http://schemas.microsoft.com/office/drawing/2014/main" id="{0061E3F8-0EAB-42CB-BC04-CD090AC78744}"/>
              </a:ext>
            </a:extLst>
          </p:cNvPr>
          <p:cNvSpPr>
            <a:spLocks noGrp="1"/>
          </p:cNvSpPr>
          <p:nvPr>
            <p:ph idx="1"/>
          </p:nvPr>
        </p:nvSpPr>
        <p:spPr>
          <a:xfrm>
            <a:off x="3774346" y="1253331"/>
            <a:ext cx="8417654" cy="4351338"/>
          </a:xfrm>
        </p:spPr>
        <p:txBody>
          <a:bodyPr>
            <a:noAutofit/>
          </a:bodyPr>
          <a:lstStyle/>
          <a:p>
            <a:pPr marL="571500" lvl="0" indent="-457200" rtl="0">
              <a:lnSpc>
                <a:spcPct val="100000"/>
              </a:lnSpc>
              <a:spcBef>
                <a:spcPts val="0"/>
              </a:spcBef>
              <a:spcAft>
                <a:spcPts val="0"/>
              </a:spcAft>
              <a:buClr>
                <a:srgbClr val="006699"/>
              </a:buClr>
              <a:buSzPts val="1800"/>
            </a:pPr>
            <a:r>
              <a:rPr lang="en-US" sz="2400" dirty="0">
                <a:solidFill>
                  <a:srgbClr val="000000"/>
                </a:solidFill>
              </a:rPr>
              <a:t>Diversity means variety, mixture, assortment. </a:t>
            </a:r>
          </a:p>
          <a:p>
            <a:pPr marL="571500" lvl="0" indent="-457200" rtl="0">
              <a:lnSpc>
                <a:spcPct val="100000"/>
              </a:lnSpc>
              <a:spcBef>
                <a:spcPts val="0"/>
              </a:spcBef>
              <a:spcAft>
                <a:spcPts val="0"/>
              </a:spcAft>
              <a:buClr>
                <a:srgbClr val="006699"/>
              </a:buClr>
              <a:buSzPts val="1800"/>
            </a:pPr>
            <a:endParaRPr lang="en-US" sz="1400" dirty="0">
              <a:solidFill>
                <a:srgbClr val="000000"/>
              </a:solidFill>
            </a:endParaRPr>
          </a:p>
          <a:p>
            <a:pPr marL="571500" lvl="0" indent="-457200" rtl="0">
              <a:lnSpc>
                <a:spcPct val="100000"/>
              </a:lnSpc>
              <a:spcBef>
                <a:spcPts val="0"/>
              </a:spcBef>
              <a:spcAft>
                <a:spcPts val="0"/>
              </a:spcAft>
              <a:buClr>
                <a:srgbClr val="006699"/>
              </a:buClr>
              <a:buSzPts val="1800"/>
            </a:pPr>
            <a:r>
              <a:rPr lang="en-US" sz="2400" dirty="0">
                <a:solidFill>
                  <a:srgbClr val="000000"/>
                </a:solidFill>
              </a:rPr>
              <a:t>In the context of people, diversity is a combination of attributes, qualities, and features that make up the identity of a person. This means that all the things that influence your life, and how you move through the world, makes you uniquely who you are. </a:t>
            </a:r>
          </a:p>
          <a:p>
            <a:pPr marL="571500" lvl="0" indent="-457200" rtl="0">
              <a:lnSpc>
                <a:spcPct val="100000"/>
              </a:lnSpc>
              <a:spcBef>
                <a:spcPts val="0"/>
              </a:spcBef>
              <a:spcAft>
                <a:spcPts val="0"/>
              </a:spcAft>
              <a:buClr>
                <a:srgbClr val="006699"/>
              </a:buClr>
              <a:buSzPts val="1800"/>
            </a:pPr>
            <a:endParaRPr lang="en-US" sz="1400" dirty="0">
              <a:solidFill>
                <a:srgbClr val="000000"/>
              </a:solidFill>
            </a:endParaRPr>
          </a:p>
          <a:p>
            <a:pPr marL="571500" lvl="0" indent="-457200" rtl="0">
              <a:lnSpc>
                <a:spcPct val="100000"/>
              </a:lnSpc>
              <a:spcBef>
                <a:spcPts val="0"/>
              </a:spcBef>
              <a:spcAft>
                <a:spcPts val="0"/>
              </a:spcAft>
              <a:buClr>
                <a:srgbClr val="006699"/>
              </a:buClr>
              <a:buSzPts val="1800"/>
            </a:pPr>
            <a:r>
              <a:rPr lang="en-US" sz="2400" dirty="0">
                <a:solidFill>
                  <a:srgbClr val="000000"/>
                </a:solidFill>
              </a:rPr>
              <a:t>Although people have some of the same diversities, every person is exactly who they are, and no one is exactly like anyone else, even though they may have things in common. </a:t>
            </a:r>
          </a:p>
          <a:p>
            <a:pPr lvl="0" rtl="0">
              <a:lnSpc>
                <a:spcPct val="100000"/>
              </a:lnSpc>
              <a:spcBef>
                <a:spcPts val="0"/>
              </a:spcBef>
              <a:spcAft>
                <a:spcPts val="0"/>
              </a:spcAft>
              <a:buClr>
                <a:srgbClr val="006699"/>
              </a:buClr>
            </a:pPr>
            <a:endParaRPr lang="en-US" sz="1400" dirty="0">
              <a:solidFill>
                <a:srgbClr val="000000"/>
              </a:solidFill>
            </a:endParaRPr>
          </a:p>
          <a:p>
            <a:pPr marL="571500" lvl="0" indent="-457200" rtl="0">
              <a:lnSpc>
                <a:spcPct val="100000"/>
              </a:lnSpc>
              <a:spcBef>
                <a:spcPts val="0"/>
              </a:spcBef>
              <a:spcAft>
                <a:spcPts val="0"/>
              </a:spcAft>
              <a:buClr>
                <a:srgbClr val="006699"/>
              </a:buClr>
              <a:buSzPts val="1800"/>
            </a:pPr>
            <a:r>
              <a:rPr lang="en-US" sz="2400" dirty="0">
                <a:solidFill>
                  <a:srgbClr val="000000"/>
                </a:solidFill>
              </a:rPr>
              <a:t>Just like there is variety in cars, cell phones, and video games, there is variety in people.                                                     </a:t>
            </a:r>
          </a:p>
          <a:p>
            <a:pPr marL="571500" lvl="0" indent="-457200" rtl="0">
              <a:lnSpc>
                <a:spcPct val="100000"/>
              </a:lnSpc>
              <a:spcBef>
                <a:spcPts val="0"/>
              </a:spcBef>
              <a:spcAft>
                <a:spcPts val="0"/>
              </a:spcAft>
              <a:buClr>
                <a:srgbClr val="006699"/>
              </a:buClr>
              <a:buSzPts val="1800"/>
            </a:pPr>
            <a:endParaRPr lang="en-US" sz="1400" dirty="0">
              <a:solidFill>
                <a:srgbClr val="000000"/>
              </a:solidFill>
            </a:endParaRPr>
          </a:p>
        </p:txBody>
      </p:sp>
      <p:pic>
        <p:nvPicPr>
          <p:cNvPr id="4" name="Picture 3">
            <a:extLst>
              <a:ext uri="{FF2B5EF4-FFF2-40B4-BE49-F238E27FC236}">
                <a16:creationId xmlns:a16="http://schemas.microsoft.com/office/drawing/2014/main" id="{9457319A-919C-4657-8A61-E8430654C5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6369" y="2090657"/>
            <a:ext cx="3229966" cy="3229966"/>
          </a:xfrm>
          <a:prstGeom prst="rect">
            <a:avLst/>
          </a:prstGeom>
        </p:spPr>
      </p:pic>
    </p:spTree>
    <p:extLst>
      <p:ext uri="{BB962C8B-B14F-4D97-AF65-F5344CB8AC3E}">
        <p14:creationId xmlns:p14="http://schemas.microsoft.com/office/powerpoint/2010/main" val="4748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B192-8112-4158-A4E8-F321B0FE500A}"/>
              </a:ext>
            </a:extLst>
          </p:cNvPr>
          <p:cNvSpPr>
            <a:spLocks noGrp="1"/>
          </p:cNvSpPr>
          <p:nvPr>
            <p:ph type="title"/>
          </p:nvPr>
        </p:nvSpPr>
        <p:spPr>
          <a:xfrm>
            <a:off x="0" y="0"/>
            <a:ext cx="10515600" cy="1325563"/>
          </a:xfrm>
        </p:spPr>
        <p:txBody>
          <a:bodyPr/>
          <a:lstStyle/>
          <a:p>
            <a:r>
              <a:rPr lang="en" b="1" dirty="0">
                <a:solidFill>
                  <a:srgbClr val="006699"/>
                </a:solidFill>
                <a:latin typeface="+mn-lt"/>
              </a:rPr>
              <a:t>Why is Understanding Diversity Important?</a:t>
            </a:r>
            <a:endParaRPr lang="en-US" b="1" dirty="0">
              <a:solidFill>
                <a:srgbClr val="006699"/>
              </a:solidFill>
              <a:latin typeface="+mn-lt"/>
            </a:endParaRPr>
          </a:p>
        </p:txBody>
      </p:sp>
      <p:sp>
        <p:nvSpPr>
          <p:cNvPr id="3" name="Content Placeholder 2">
            <a:extLst>
              <a:ext uri="{FF2B5EF4-FFF2-40B4-BE49-F238E27FC236}">
                <a16:creationId xmlns:a16="http://schemas.microsoft.com/office/drawing/2014/main" id="{B0F2C4C3-DF79-46D2-AA20-B5BF29B8B237}"/>
              </a:ext>
            </a:extLst>
          </p:cNvPr>
          <p:cNvSpPr>
            <a:spLocks noGrp="1"/>
          </p:cNvSpPr>
          <p:nvPr>
            <p:ph idx="1"/>
          </p:nvPr>
        </p:nvSpPr>
        <p:spPr>
          <a:xfrm>
            <a:off x="990600" y="1405913"/>
            <a:ext cx="10824882" cy="5193415"/>
          </a:xfrm>
        </p:spPr>
        <p:txBody>
          <a:bodyPr>
            <a:normAutofit fontScale="92500" lnSpcReduction="10000"/>
          </a:bodyPr>
          <a:lstStyle/>
          <a:p>
            <a:pPr>
              <a:lnSpc>
                <a:spcPct val="100000"/>
              </a:lnSpc>
              <a:buClr>
                <a:srgbClr val="006699"/>
              </a:buClr>
              <a:buSzPct val="84000"/>
            </a:pPr>
            <a:r>
              <a:rPr lang="en-US" sz="2800" dirty="0">
                <a:solidFill>
                  <a:srgbClr val="000000"/>
                </a:solidFill>
              </a:rPr>
              <a:t>Understanding diversity helps us better know and appreciate (</a:t>
            </a:r>
            <a:r>
              <a:rPr lang="en-US" sz="2800" dirty="0">
                <a:solidFill>
                  <a:srgbClr val="006699"/>
                </a:solidFill>
              </a:rPr>
              <a:t>be grateful for</a:t>
            </a:r>
            <a:r>
              <a:rPr lang="en-US" sz="2800" dirty="0">
                <a:solidFill>
                  <a:srgbClr val="000000"/>
                </a:solidFill>
              </a:rPr>
              <a:t>) ourselves and other people. </a:t>
            </a:r>
          </a:p>
          <a:p>
            <a:pPr>
              <a:lnSpc>
                <a:spcPct val="100000"/>
              </a:lnSpc>
              <a:buClr>
                <a:srgbClr val="006699"/>
              </a:buClr>
              <a:buSzPct val="84000"/>
            </a:pPr>
            <a:r>
              <a:rPr lang="en-US" sz="2800" dirty="0">
                <a:solidFill>
                  <a:srgbClr val="000000"/>
                </a:solidFill>
              </a:rPr>
              <a:t>It opens our minds to thinking about how and why we navigate through life the way we do, and how that may be similar or different for others.    </a:t>
            </a:r>
          </a:p>
          <a:p>
            <a:pPr>
              <a:lnSpc>
                <a:spcPct val="100000"/>
              </a:lnSpc>
              <a:buClr>
                <a:srgbClr val="006699"/>
              </a:buClr>
              <a:buSzPct val="84000"/>
            </a:pPr>
            <a:r>
              <a:rPr lang="en-US" sz="2800" dirty="0">
                <a:solidFill>
                  <a:srgbClr val="000000"/>
                </a:solidFill>
              </a:rPr>
              <a:t>It also helps us solve problems. Have you ever worked together with someone, and they had ideas that you never would have thought of on your own? It may have been their diversity, an element from their unique life experience, that made that possible. </a:t>
            </a:r>
          </a:p>
          <a:p>
            <a:pPr>
              <a:lnSpc>
                <a:spcPct val="100000"/>
              </a:lnSpc>
              <a:buClr>
                <a:srgbClr val="006699"/>
              </a:buClr>
              <a:buSzPct val="84000"/>
            </a:pPr>
            <a:r>
              <a:rPr lang="en-US" dirty="0">
                <a:solidFill>
                  <a:srgbClr val="000000"/>
                </a:solidFill>
              </a:rPr>
              <a:t>Diversity makes us who we are individually and strengthens us all.</a:t>
            </a:r>
          </a:p>
          <a:p>
            <a:pPr>
              <a:lnSpc>
                <a:spcPct val="100000"/>
              </a:lnSpc>
              <a:buClr>
                <a:srgbClr val="006699"/>
              </a:buClr>
              <a:buSzPct val="84000"/>
            </a:pPr>
            <a:r>
              <a:rPr lang="en-US" dirty="0">
                <a:solidFill>
                  <a:srgbClr val="000000"/>
                </a:solidFill>
              </a:rPr>
              <a:t>Understanding diversity helps us approach others with fairness, compassion (</a:t>
            </a:r>
            <a:r>
              <a:rPr lang="en-US" dirty="0">
                <a:solidFill>
                  <a:srgbClr val="006699"/>
                </a:solidFill>
              </a:rPr>
              <a:t>kindness and concern</a:t>
            </a:r>
            <a:r>
              <a:rPr lang="en-US" dirty="0">
                <a:solidFill>
                  <a:srgbClr val="000000"/>
                </a:solidFill>
              </a:rPr>
              <a:t>), and empathy (</a:t>
            </a:r>
            <a:r>
              <a:rPr lang="en-US" dirty="0">
                <a:solidFill>
                  <a:srgbClr val="006699"/>
                </a:solidFill>
              </a:rPr>
              <a:t>being able to sense or imagine how someone else thinks or feels</a:t>
            </a:r>
            <a:r>
              <a:rPr lang="en-US" dirty="0">
                <a:solidFill>
                  <a:srgbClr val="000000"/>
                </a:solidFill>
              </a:rPr>
              <a:t>).  </a:t>
            </a:r>
            <a:endParaRPr lang="en-US" sz="2800" dirty="0">
              <a:solidFill>
                <a:srgbClr val="000000"/>
              </a:solidFill>
            </a:endParaRPr>
          </a:p>
          <a:p>
            <a:pPr marL="0" lvl="0" indent="457200" rtl="0">
              <a:lnSpc>
                <a:spcPct val="100000"/>
              </a:lnSpc>
              <a:spcBef>
                <a:spcPts val="0"/>
              </a:spcBef>
              <a:spcAft>
                <a:spcPts val="0"/>
              </a:spcAft>
              <a:buClr>
                <a:srgbClr val="B43512"/>
              </a:buClr>
              <a:buSzPts val="3480"/>
              <a:buFont typeface="Arial"/>
              <a:buNone/>
            </a:pPr>
            <a:endParaRPr lang="en-US" sz="2800" dirty="0">
              <a:solidFill>
                <a:srgbClr val="000000"/>
              </a:solidFill>
            </a:endParaRPr>
          </a:p>
        </p:txBody>
      </p:sp>
    </p:spTree>
    <p:extLst>
      <p:ext uri="{BB962C8B-B14F-4D97-AF65-F5344CB8AC3E}">
        <p14:creationId xmlns:p14="http://schemas.microsoft.com/office/powerpoint/2010/main" val="31113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C753D-3D86-47BE-9D7E-6E9D125C6462}"/>
              </a:ext>
            </a:extLst>
          </p:cNvPr>
          <p:cNvSpPr>
            <a:spLocks noGrp="1"/>
          </p:cNvSpPr>
          <p:nvPr>
            <p:ph idx="1"/>
          </p:nvPr>
        </p:nvSpPr>
        <p:spPr>
          <a:xfrm>
            <a:off x="502025" y="805236"/>
            <a:ext cx="6813176" cy="5247528"/>
          </a:xfrm>
        </p:spPr>
        <p:txBody>
          <a:bodyPr>
            <a:normAutofit fontScale="62500" lnSpcReduction="20000"/>
          </a:bodyPr>
          <a:lstStyle/>
          <a:p>
            <a:pPr lvl="0" rtl="0">
              <a:lnSpc>
                <a:spcPct val="100000"/>
              </a:lnSpc>
              <a:spcBef>
                <a:spcPts val="0"/>
              </a:spcBef>
              <a:spcAft>
                <a:spcPts val="0"/>
              </a:spcAft>
              <a:buClr>
                <a:srgbClr val="006699"/>
              </a:buClr>
              <a:buSzPct val="84000"/>
            </a:pPr>
            <a:r>
              <a:rPr lang="en-US" sz="4500" dirty="0">
                <a:solidFill>
                  <a:srgbClr val="000000"/>
                </a:solidFill>
              </a:rPr>
              <a:t>Diversity enriches our lives because it brings together many different perspectives (</a:t>
            </a:r>
            <a:r>
              <a:rPr lang="en-US" sz="4500" dirty="0">
                <a:solidFill>
                  <a:srgbClr val="006699"/>
                </a:solidFill>
              </a:rPr>
              <a:t>thoughts or ideas about what something means to you</a:t>
            </a:r>
            <a:r>
              <a:rPr lang="en-US" sz="4500" dirty="0">
                <a:solidFill>
                  <a:srgbClr val="000000"/>
                </a:solidFill>
              </a:rPr>
              <a:t>), which often helps us to make wise choices and decisions.   </a:t>
            </a:r>
          </a:p>
          <a:p>
            <a:pPr lvl="0" rtl="0">
              <a:lnSpc>
                <a:spcPct val="100000"/>
              </a:lnSpc>
              <a:spcBef>
                <a:spcPts val="0"/>
              </a:spcBef>
              <a:spcAft>
                <a:spcPts val="0"/>
              </a:spcAft>
              <a:buClr>
                <a:srgbClr val="006699"/>
              </a:buClr>
              <a:buSzPct val="84000"/>
            </a:pPr>
            <a:endParaRPr lang="en-US" sz="4500" dirty="0">
              <a:solidFill>
                <a:srgbClr val="000000"/>
              </a:solidFill>
            </a:endParaRPr>
          </a:p>
          <a:p>
            <a:pPr lvl="0" rtl="0">
              <a:lnSpc>
                <a:spcPct val="100000"/>
              </a:lnSpc>
              <a:spcBef>
                <a:spcPts val="0"/>
              </a:spcBef>
              <a:spcAft>
                <a:spcPts val="0"/>
              </a:spcAft>
              <a:buClr>
                <a:srgbClr val="006699"/>
              </a:buClr>
              <a:buSzPct val="84000"/>
            </a:pPr>
            <a:r>
              <a:rPr lang="en-US" sz="4500" dirty="0">
                <a:solidFill>
                  <a:srgbClr val="000000"/>
                </a:solidFill>
              </a:rPr>
              <a:t>Instead of being confused or irritated when someone responds differently than we do, or than we are used to people responding, we can respond in a way that welcomes all perspectives and work together to solve problems. </a:t>
            </a:r>
          </a:p>
          <a:p>
            <a:pPr lvl="0" rtl="0">
              <a:lnSpc>
                <a:spcPct val="100000"/>
              </a:lnSpc>
              <a:spcBef>
                <a:spcPts val="0"/>
              </a:spcBef>
              <a:spcAft>
                <a:spcPts val="0"/>
              </a:spcAft>
              <a:buClr>
                <a:srgbClr val="006699"/>
              </a:buClr>
              <a:buSzPct val="84000"/>
            </a:pPr>
            <a:endParaRPr lang="en-US" sz="4500" dirty="0">
              <a:solidFill>
                <a:srgbClr val="000000"/>
              </a:solidFill>
            </a:endParaRPr>
          </a:p>
          <a:p>
            <a:pPr lvl="0" rtl="0">
              <a:lnSpc>
                <a:spcPct val="100000"/>
              </a:lnSpc>
              <a:spcBef>
                <a:spcPts val="0"/>
              </a:spcBef>
              <a:spcAft>
                <a:spcPts val="0"/>
              </a:spcAft>
              <a:buClr>
                <a:srgbClr val="006699"/>
              </a:buClr>
              <a:buSzPct val="84000"/>
            </a:pPr>
            <a:r>
              <a:rPr lang="en-US" sz="4500" dirty="0">
                <a:solidFill>
                  <a:srgbClr val="000000"/>
                </a:solidFill>
              </a:rPr>
              <a:t>When we embrace diversity, we can change the world around us for the better!</a:t>
            </a:r>
          </a:p>
          <a:p>
            <a:pPr marL="0" lvl="0" indent="457200" rtl="0">
              <a:lnSpc>
                <a:spcPct val="100000"/>
              </a:lnSpc>
              <a:spcBef>
                <a:spcPts val="0"/>
              </a:spcBef>
              <a:spcAft>
                <a:spcPts val="0"/>
              </a:spcAft>
              <a:buClr>
                <a:srgbClr val="B43512"/>
              </a:buClr>
              <a:buSzPts val="3480"/>
              <a:buFont typeface="Arial"/>
              <a:buNone/>
            </a:pPr>
            <a:endParaRPr lang="en-US" sz="2800" dirty="0">
              <a:solidFill>
                <a:srgbClr val="000000"/>
              </a:solidFill>
            </a:endParaRPr>
          </a:p>
          <a:p>
            <a:endParaRPr lang="en-US" dirty="0"/>
          </a:p>
        </p:txBody>
      </p:sp>
      <p:pic>
        <p:nvPicPr>
          <p:cNvPr id="4" name="Picture 3">
            <a:extLst>
              <a:ext uri="{FF2B5EF4-FFF2-40B4-BE49-F238E27FC236}">
                <a16:creationId xmlns:a16="http://schemas.microsoft.com/office/drawing/2014/main" id="{01FDD3F7-A096-48B3-A3A9-D5952DEE017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66848" y="1458889"/>
            <a:ext cx="3450802" cy="3294834"/>
          </a:xfrm>
          <a:prstGeom prst="rect">
            <a:avLst/>
          </a:prstGeom>
        </p:spPr>
      </p:pic>
      <p:sp>
        <p:nvSpPr>
          <p:cNvPr id="5" name="TextBox 4">
            <a:extLst>
              <a:ext uri="{FF2B5EF4-FFF2-40B4-BE49-F238E27FC236}">
                <a16:creationId xmlns:a16="http://schemas.microsoft.com/office/drawing/2014/main" id="{63417B2E-C15D-4AC1-9F79-4E720753053E}"/>
              </a:ext>
            </a:extLst>
          </p:cNvPr>
          <p:cNvSpPr txBox="1"/>
          <p:nvPr/>
        </p:nvSpPr>
        <p:spPr>
          <a:xfrm>
            <a:off x="6920753" y="6354198"/>
            <a:ext cx="5118847" cy="369332"/>
          </a:xfrm>
          <a:prstGeom prst="rect">
            <a:avLst/>
          </a:prstGeom>
          <a:solidFill>
            <a:schemeClr val="tx1"/>
          </a:solidFill>
        </p:spPr>
        <p:txBody>
          <a:bodyPr wrap="square">
            <a:spAutoFit/>
          </a:bodyPr>
          <a:lstStyle/>
          <a:p>
            <a:r>
              <a:rPr lang="en-US" b="1" dirty="0">
                <a:solidFill>
                  <a:srgbClr val="006699"/>
                </a:solidFill>
                <a:hlinkClick r:id="rId3">
                  <a:extLst>
                    <a:ext uri="{A12FA001-AC4F-418D-AE19-62706E023703}">
                      <ahyp:hlinkClr xmlns:ahyp="http://schemas.microsoft.com/office/drawing/2018/hyperlinkcolor" val="tx"/>
                    </a:ext>
                  </a:extLst>
                </a:hlinkClick>
              </a:rPr>
              <a:t>https://www.youtube.com/watch?v=4z7gDsSKUmU</a:t>
            </a:r>
            <a:endParaRPr lang="en-US" b="1" dirty="0">
              <a:solidFill>
                <a:srgbClr val="006699"/>
              </a:solidFill>
            </a:endParaRPr>
          </a:p>
        </p:txBody>
      </p:sp>
    </p:spTree>
    <p:extLst>
      <p:ext uri="{BB962C8B-B14F-4D97-AF65-F5344CB8AC3E}">
        <p14:creationId xmlns:p14="http://schemas.microsoft.com/office/powerpoint/2010/main" val="165200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A70E-6693-4271-8059-B7EE7479662F}"/>
              </a:ext>
            </a:extLst>
          </p:cNvPr>
          <p:cNvSpPr>
            <a:spLocks noGrp="1"/>
          </p:cNvSpPr>
          <p:nvPr>
            <p:ph type="title"/>
          </p:nvPr>
        </p:nvSpPr>
        <p:spPr>
          <a:xfrm>
            <a:off x="0" y="18255"/>
            <a:ext cx="10515600" cy="1065827"/>
          </a:xfrm>
        </p:spPr>
        <p:txBody>
          <a:bodyPr/>
          <a:lstStyle/>
          <a:p>
            <a:r>
              <a:rPr lang="en" b="1" dirty="0">
                <a:solidFill>
                  <a:srgbClr val="006699"/>
                </a:solidFill>
                <a:latin typeface="+mn-lt"/>
              </a:rPr>
              <a:t>Diversity and History</a:t>
            </a:r>
            <a:endParaRPr lang="en-US" b="1" dirty="0">
              <a:solidFill>
                <a:srgbClr val="006699"/>
              </a:solidFill>
              <a:latin typeface="+mn-lt"/>
            </a:endParaRPr>
          </a:p>
        </p:txBody>
      </p:sp>
      <p:sp>
        <p:nvSpPr>
          <p:cNvPr id="3" name="Content Placeholder 2">
            <a:extLst>
              <a:ext uri="{FF2B5EF4-FFF2-40B4-BE49-F238E27FC236}">
                <a16:creationId xmlns:a16="http://schemas.microsoft.com/office/drawing/2014/main" id="{9CC1D78E-1BDB-4DEF-9ACE-677E7E4C79C4}"/>
              </a:ext>
            </a:extLst>
          </p:cNvPr>
          <p:cNvSpPr>
            <a:spLocks noGrp="1"/>
          </p:cNvSpPr>
          <p:nvPr>
            <p:ph idx="1"/>
          </p:nvPr>
        </p:nvSpPr>
        <p:spPr>
          <a:xfrm>
            <a:off x="825863" y="1018094"/>
            <a:ext cx="11366137" cy="5953212"/>
          </a:xfrm>
        </p:spPr>
        <p:txBody>
          <a:bodyPr>
            <a:normAutofit lnSpcReduction="10000"/>
          </a:bodyPr>
          <a:lstStyle/>
          <a:p>
            <a:pPr lvl="0" rtl="0">
              <a:lnSpc>
                <a:spcPct val="100000"/>
              </a:lnSpc>
              <a:spcBef>
                <a:spcPts val="0"/>
              </a:spcBef>
              <a:spcAft>
                <a:spcPts val="0"/>
              </a:spcAft>
              <a:buClr>
                <a:srgbClr val="006699"/>
              </a:buClr>
              <a:buSzPct val="84000"/>
            </a:pPr>
            <a:r>
              <a:rPr lang="en-US" sz="2800" dirty="0">
                <a:solidFill>
                  <a:srgbClr val="000000"/>
                </a:solidFill>
              </a:rPr>
              <a:t>The world is a complicated place, and throughout history, people have made note of their differences, leaving others to feel like they don’t belong, or even like they are less than. We cannot change what </a:t>
            </a:r>
            <a:r>
              <a:rPr lang="en-US" dirty="0">
                <a:solidFill>
                  <a:srgbClr val="000000"/>
                </a:solidFill>
              </a:rPr>
              <a:t>happened yesterday, we can only try to do better right now. </a:t>
            </a:r>
            <a:r>
              <a:rPr lang="en-US" sz="2800" dirty="0">
                <a:solidFill>
                  <a:srgbClr val="000000"/>
                </a:solidFill>
              </a:rPr>
              <a:t> </a:t>
            </a:r>
          </a:p>
          <a:p>
            <a:pPr lvl="0" rtl="0">
              <a:lnSpc>
                <a:spcPct val="100000"/>
              </a:lnSpc>
              <a:spcBef>
                <a:spcPts val="0"/>
              </a:spcBef>
              <a:spcAft>
                <a:spcPts val="0"/>
              </a:spcAft>
              <a:buClr>
                <a:srgbClr val="006699"/>
              </a:buClr>
              <a:buSzPct val="84000"/>
            </a:pPr>
            <a:endParaRPr lang="en-US" sz="2400" dirty="0">
              <a:solidFill>
                <a:srgbClr val="000000"/>
              </a:solidFill>
            </a:endParaRPr>
          </a:p>
          <a:p>
            <a:pPr lvl="0" rtl="0">
              <a:lnSpc>
                <a:spcPct val="100000"/>
              </a:lnSpc>
              <a:spcBef>
                <a:spcPts val="0"/>
              </a:spcBef>
              <a:spcAft>
                <a:spcPts val="0"/>
              </a:spcAft>
              <a:buClr>
                <a:srgbClr val="006699"/>
              </a:buClr>
              <a:buSzPct val="84000"/>
            </a:pPr>
            <a:r>
              <a:rPr lang="en-US" dirty="0">
                <a:solidFill>
                  <a:srgbClr val="000000"/>
                </a:solidFill>
              </a:rPr>
              <a:t>P</a:t>
            </a:r>
            <a:r>
              <a:rPr lang="en-US" sz="2800" dirty="0">
                <a:solidFill>
                  <a:srgbClr val="000000"/>
                </a:solidFill>
              </a:rPr>
              <a:t>eople who have similarities have joined together around what they have in common for as long as people have been around. This has also made others feel alone and isolated. </a:t>
            </a:r>
          </a:p>
          <a:p>
            <a:pPr lvl="0" rtl="0">
              <a:lnSpc>
                <a:spcPct val="100000"/>
              </a:lnSpc>
              <a:spcBef>
                <a:spcPts val="0"/>
              </a:spcBef>
              <a:spcAft>
                <a:spcPts val="0"/>
              </a:spcAft>
              <a:buClr>
                <a:srgbClr val="006699"/>
              </a:buClr>
              <a:buSzPct val="84000"/>
            </a:pPr>
            <a:endParaRPr lang="en-US" sz="2400" dirty="0">
              <a:solidFill>
                <a:srgbClr val="000000"/>
              </a:solidFill>
            </a:endParaRPr>
          </a:p>
          <a:p>
            <a:pPr lvl="0" rtl="0">
              <a:lnSpc>
                <a:spcPct val="100000"/>
              </a:lnSpc>
              <a:spcBef>
                <a:spcPts val="0"/>
              </a:spcBef>
              <a:spcAft>
                <a:spcPts val="0"/>
              </a:spcAft>
              <a:buClr>
                <a:srgbClr val="006699"/>
              </a:buClr>
              <a:buSzPct val="84000"/>
            </a:pPr>
            <a:r>
              <a:rPr lang="en-US" dirty="0">
                <a:solidFill>
                  <a:srgbClr val="000000"/>
                </a:solidFill>
              </a:rPr>
              <a:t>Through technology, </a:t>
            </a:r>
            <a:r>
              <a:rPr lang="en-US" sz="2800" dirty="0">
                <a:solidFill>
                  <a:srgbClr val="000000"/>
                </a:solidFill>
              </a:rPr>
              <a:t>we have greater connection to the larger community today, and we can see the truth: we are more alike than we are different; we are stronger together; there is room for all of us; everyone wins when everyone is included.</a:t>
            </a:r>
          </a:p>
          <a:p>
            <a:pPr lvl="0" rtl="0">
              <a:lnSpc>
                <a:spcPct val="100000"/>
              </a:lnSpc>
              <a:spcBef>
                <a:spcPts val="0"/>
              </a:spcBef>
              <a:spcAft>
                <a:spcPts val="0"/>
              </a:spcAft>
              <a:buClr>
                <a:srgbClr val="006699"/>
              </a:buClr>
              <a:buSzPct val="84000"/>
            </a:pPr>
            <a:endParaRPr lang="en-US" sz="2400" dirty="0">
              <a:solidFill>
                <a:srgbClr val="000000"/>
              </a:solidFill>
            </a:endParaRPr>
          </a:p>
          <a:p>
            <a:pPr lvl="0" rtl="0">
              <a:lnSpc>
                <a:spcPct val="100000"/>
              </a:lnSpc>
              <a:spcBef>
                <a:spcPts val="0"/>
              </a:spcBef>
              <a:spcAft>
                <a:spcPts val="0"/>
              </a:spcAft>
              <a:buClr>
                <a:srgbClr val="006699"/>
              </a:buClr>
              <a:buSzPct val="84000"/>
            </a:pPr>
            <a:r>
              <a:rPr lang="en-US" sz="2800" dirty="0">
                <a:solidFill>
                  <a:srgbClr val="000000"/>
                </a:solidFill>
              </a:rPr>
              <a:t>We can all learn from history.   </a:t>
            </a:r>
          </a:p>
          <a:p>
            <a:endParaRPr lang="en-US" dirty="0"/>
          </a:p>
        </p:txBody>
      </p:sp>
    </p:spTree>
    <p:extLst>
      <p:ext uri="{BB962C8B-B14F-4D97-AF65-F5344CB8AC3E}">
        <p14:creationId xmlns:p14="http://schemas.microsoft.com/office/powerpoint/2010/main" val="427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40C7-C423-4365-9501-4A8B348C6F5D}"/>
              </a:ext>
            </a:extLst>
          </p:cNvPr>
          <p:cNvSpPr>
            <a:spLocks noGrp="1"/>
          </p:cNvSpPr>
          <p:nvPr>
            <p:ph type="title"/>
          </p:nvPr>
        </p:nvSpPr>
        <p:spPr>
          <a:xfrm>
            <a:off x="156882" y="1"/>
            <a:ext cx="12035117" cy="961566"/>
          </a:xfrm>
        </p:spPr>
        <p:txBody>
          <a:bodyPr/>
          <a:lstStyle/>
          <a:p>
            <a:r>
              <a:rPr lang="en-US" b="1" dirty="0">
                <a:solidFill>
                  <a:srgbClr val="006699"/>
                </a:solidFill>
                <a:latin typeface="+mn-lt"/>
              </a:rPr>
              <a:t>History Snapshot: Human Rights</a:t>
            </a:r>
          </a:p>
        </p:txBody>
      </p:sp>
      <p:sp>
        <p:nvSpPr>
          <p:cNvPr id="15" name="TextBox 14">
            <a:extLst>
              <a:ext uri="{FF2B5EF4-FFF2-40B4-BE49-F238E27FC236}">
                <a16:creationId xmlns:a16="http://schemas.microsoft.com/office/drawing/2014/main" id="{723D69C9-F7D1-44DF-A5EA-6E4DE99C1BF5}"/>
              </a:ext>
            </a:extLst>
          </p:cNvPr>
          <p:cNvSpPr txBox="1"/>
          <p:nvPr/>
        </p:nvSpPr>
        <p:spPr>
          <a:xfrm>
            <a:off x="542926" y="961567"/>
            <a:ext cx="1119187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Human Rights are rights, which are like freedoms or protections under the law, which you have because you’re a human being. Human Rights ensure that people can live freely and that they are able to flourish or grow, reach their potential, and participate in society. They ensure that people are treated fairly and with dignity and respect. You have human rights simply because you are human, and they cannot be taken away.</a:t>
            </a:r>
          </a:p>
        </p:txBody>
      </p:sp>
      <p:sp>
        <p:nvSpPr>
          <p:cNvPr id="18" name="TextBox 17">
            <a:extLst>
              <a:ext uri="{FF2B5EF4-FFF2-40B4-BE49-F238E27FC236}">
                <a16:creationId xmlns:a16="http://schemas.microsoft.com/office/drawing/2014/main" id="{1B4A1789-F008-4A4D-96F4-6F5B724B60C3}"/>
              </a:ext>
            </a:extLst>
          </p:cNvPr>
          <p:cNvSpPr txBox="1"/>
          <p:nvPr/>
        </p:nvSpPr>
        <p:spPr>
          <a:xfrm>
            <a:off x="3421856" y="3015287"/>
            <a:ext cx="83129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Adapted from: </a:t>
            </a:r>
            <a:r>
              <a:rPr kumimoji="0" lang="en-US" sz="1800" b="0" i="0" u="none" strike="noStrike" kern="1200" cap="none" spc="0" normalizeH="0" baseline="0" noProof="0" dirty="0">
                <a:ln>
                  <a:noFill/>
                </a:ln>
                <a:solidFill>
                  <a:srgbClr val="006699"/>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https://humanrights.gov.au/introhumanrights/resources/lesson_2.pdf</a:t>
            </a:r>
            <a:endParaRPr kumimoji="0" lang="en-US" sz="1800" b="0" i="0" u="none" strike="noStrike" kern="1200" cap="none" spc="0" normalizeH="0" baseline="0" noProof="0" dirty="0">
              <a:ln>
                <a:noFill/>
              </a:ln>
              <a:solidFill>
                <a:srgbClr val="006699"/>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C6CC65-31B1-4E76-AA83-2972F3181242}"/>
              </a:ext>
            </a:extLst>
          </p:cNvPr>
          <p:cNvSpPr txBox="1"/>
          <p:nvPr/>
        </p:nvSpPr>
        <p:spPr>
          <a:xfrm>
            <a:off x="1047749" y="3499347"/>
            <a:ext cx="875347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Human Rights:  </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are for everyone</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are protected by law</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are international, meaning they are the law all around the world</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focus on the well being and dignity or value of each human being</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protects individuals and groups</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cannot be taken away</a:t>
            </a:r>
          </a:p>
        </p:txBody>
      </p:sp>
      <p:sp>
        <p:nvSpPr>
          <p:cNvPr id="7" name="TextBox 6">
            <a:extLst>
              <a:ext uri="{FF2B5EF4-FFF2-40B4-BE49-F238E27FC236}">
                <a16:creationId xmlns:a16="http://schemas.microsoft.com/office/drawing/2014/main" id="{1C9B5DF0-9977-432A-89D0-65B094C9FD14}"/>
              </a:ext>
            </a:extLst>
          </p:cNvPr>
          <p:cNvSpPr txBox="1"/>
          <p:nvPr/>
        </p:nvSpPr>
        <p:spPr>
          <a:xfrm>
            <a:off x="4603182" y="6282401"/>
            <a:ext cx="7426893"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Human Rights: </a:t>
            </a:r>
            <a:r>
              <a:rPr kumimoji="0" lang="en-US" sz="2000" b="1" i="0" u="none" strike="noStrike" kern="1200" cap="none" spc="0" normalizeH="0" baseline="0" noProof="0" dirty="0">
                <a:ln>
                  <a:noFill/>
                </a:ln>
                <a:solidFill>
                  <a:srgbClr val="006699"/>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https://www.youtube.com/watch?v=7M0banVOMas</a:t>
            </a:r>
            <a:endParaRPr kumimoji="0" lang="en-US" sz="2000" b="1" i="0" u="none" strike="noStrike" kern="1200" cap="none" spc="0" normalizeH="0" baseline="0" noProof="0" dirty="0">
              <a:ln>
                <a:noFill/>
              </a:ln>
              <a:solidFill>
                <a:srgbClr val="0066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71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7A3E-7B62-0CC4-5220-F1CF97ACA4DB}"/>
              </a:ext>
            </a:extLst>
          </p:cNvPr>
          <p:cNvSpPr>
            <a:spLocks noGrp="1"/>
          </p:cNvSpPr>
          <p:nvPr>
            <p:ph type="title"/>
          </p:nvPr>
        </p:nvSpPr>
        <p:spPr/>
        <p:txBody>
          <a:bodyPr/>
          <a:lstStyle/>
          <a:p>
            <a:r>
              <a:rPr lang="en-US" b="1" dirty="0">
                <a:solidFill>
                  <a:srgbClr val="006699"/>
                </a:solidFill>
                <a:latin typeface="+mn-lt"/>
              </a:rPr>
              <a:t>The Universal Human Rights</a:t>
            </a:r>
            <a:endParaRPr lang="en-US" dirty="0"/>
          </a:p>
        </p:txBody>
      </p:sp>
      <p:pic>
        <p:nvPicPr>
          <p:cNvPr id="5" name="Content Placeholder 4" descr="A colorful rectangular box with white text&#10;&#10;Description automatically generated">
            <a:extLst>
              <a:ext uri="{FF2B5EF4-FFF2-40B4-BE49-F238E27FC236}">
                <a16:creationId xmlns:a16="http://schemas.microsoft.com/office/drawing/2014/main" id="{ADD4E816-C6A1-83CA-E05B-FDB9EE5AD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384" y="1327187"/>
            <a:ext cx="5741231" cy="5165688"/>
          </a:xfrm>
          <a:prstGeom prst="rect">
            <a:avLst/>
          </a:prstGeom>
          <a:ln>
            <a:noFill/>
          </a:ln>
          <a:effectLst>
            <a:softEdge rad="112500"/>
          </a:effectLst>
        </p:spPr>
      </p:pic>
    </p:spTree>
    <p:extLst>
      <p:ext uri="{BB962C8B-B14F-4D97-AF65-F5344CB8AC3E}">
        <p14:creationId xmlns:p14="http://schemas.microsoft.com/office/powerpoint/2010/main" val="30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40C7-C423-4365-9501-4A8B348C6F5D}"/>
              </a:ext>
            </a:extLst>
          </p:cNvPr>
          <p:cNvSpPr>
            <a:spLocks noGrp="1"/>
          </p:cNvSpPr>
          <p:nvPr>
            <p:ph type="title"/>
          </p:nvPr>
        </p:nvSpPr>
        <p:spPr>
          <a:xfrm>
            <a:off x="156882" y="1"/>
            <a:ext cx="12035117" cy="961566"/>
          </a:xfrm>
        </p:spPr>
        <p:txBody>
          <a:bodyPr/>
          <a:lstStyle/>
          <a:p>
            <a:r>
              <a:rPr lang="en-US" b="1" dirty="0">
                <a:solidFill>
                  <a:srgbClr val="006699"/>
                </a:solidFill>
                <a:latin typeface="+mn-lt"/>
              </a:rPr>
              <a:t>History Snapshot: Civil Rights </a:t>
            </a:r>
          </a:p>
        </p:txBody>
      </p:sp>
      <p:sp>
        <p:nvSpPr>
          <p:cNvPr id="9" name="TextBox 8">
            <a:extLst>
              <a:ext uri="{FF2B5EF4-FFF2-40B4-BE49-F238E27FC236}">
                <a16:creationId xmlns:a16="http://schemas.microsoft.com/office/drawing/2014/main" id="{0C5A60F7-F784-4ABC-9ABD-2AAA66013B69}"/>
              </a:ext>
            </a:extLst>
          </p:cNvPr>
          <p:cNvSpPr txBox="1"/>
          <p:nvPr/>
        </p:nvSpPr>
        <p:spPr>
          <a:xfrm>
            <a:off x="533401" y="933632"/>
            <a:ext cx="1140877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Civil rig</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Calibri" panose="020F0502020204030204" pitchFamily="34" charset="0"/>
              </a:rPr>
              <a:t>hts are rights that are granted to citizens by a government. For example, governments may decide who can vote, who can buy property, or who can be educated.</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In America, the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Bill of Rights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of the U.S. </a:t>
            </a:r>
            <a:r>
              <a:rPr kumimoji="0" lang="en-US" sz="2400" b="0" i="0" u="none" strike="noStrike" kern="1200" cap="none" spc="0" normalizeH="0" baseline="0" noProof="0">
                <a:ln>
                  <a:noFill/>
                </a:ln>
                <a:solidFill>
                  <a:srgbClr val="333333"/>
                </a:solidFill>
                <a:effectLst/>
                <a:uLnTx/>
                <a:uFillTx/>
                <a:latin typeface="Calibri" panose="020F0502020204030204"/>
                <a:ea typeface="+mn-ea"/>
                <a:cs typeface="+mn-cs"/>
              </a:rPr>
              <a:t>Constitution lists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many of these rights.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Calibri" panose="020F05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3" name="TextBox 12">
            <a:extLst>
              <a:ext uri="{FF2B5EF4-FFF2-40B4-BE49-F238E27FC236}">
                <a16:creationId xmlns:a16="http://schemas.microsoft.com/office/drawing/2014/main" id="{72F6C293-F1F3-40AF-9D4D-BC03AD5A4BB8}"/>
              </a:ext>
            </a:extLst>
          </p:cNvPr>
          <p:cNvSpPr txBox="1"/>
          <p:nvPr/>
        </p:nvSpPr>
        <p:spPr>
          <a:xfrm>
            <a:off x="6096000" y="2154929"/>
            <a:ext cx="6138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699"/>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https://kids.britannica.com/kids/article/civil-rights/352966</a:t>
            </a:r>
            <a:endParaRPr kumimoji="0" lang="en-US" sz="1800" b="0" i="0" u="none" strike="noStrike" kern="1200" cap="none" spc="0" normalizeH="0" baseline="0" noProof="0" dirty="0">
              <a:ln>
                <a:noFill/>
              </a:ln>
              <a:solidFill>
                <a:srgbClr val="006699"/>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C6CC65-31B1-4E76-AA83-2972F3181242}"/>
              </a:ext>
            </a:extLst>
          </p:cNvPr>
          <p:cNvSpPr txBox="1"/>
          <p:nvPr/>
        </p:nvSpPr>
        <p:spPr>
          <a:xfrm>
            <a:off x="981074" y="2571525"/>
            <a:ext cx="11027773"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Civil Rights have been denied to people throughout history</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groups have advocated or demanded their civil rights</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Civil Rights Movement of the 1950’s and 1960’s centered around black or African-American people advocating for their civil rights</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Following the Civil Rights Movement of the 1950’s and 1960’s many other groups of people who were oppressed or treated unfairly, began advocating for their civil rights</a:t>
            </a:r>
          </a:p>
          <a:p>
            <a:pPr marL="285750" marR="0" lvl="0" indent="-285750" algn="l" defTabSz="914400" rtl="0" eaLnBrk="1" fontAlgn="auto" latinLnBrk="0" hangingPunct="1">
              <a:lnSpc>
                <a:spcPct val="100000"/>
              </a:lnSpc>
              <a:spcBef>
                <a:spcPts val="0"/>
              </a:spcBef>
              <a:spcAft>
                <a:spcPts val="0"/>
              </a:spcAft>
              <a:buClr>
                <a:srgbClr val="0066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racial groups, women, people who have disabilities, and people who are part of the LGBTQ+ community all have better protected civil rights because of the hard work that happened in the 1950’s and 1960’s, and the path those determined Americans created were a benefit to us all.  </a:t>
            </a:r>
          </a:p>
        </p:txBody>
      </p:sp>
      <p:sp>
        <p:nvSpPr>
          <p:cNvPr id="8" name="TextBox 7">
            <a:extLst>
              <a:ext uri="{FF2B5EF4-FFF2-40B4-BE49-F238E27FC236}">
                <a16:creationId xmlns:a16="http://schemas.microsoft.com/office/drawing/2014/main" id="{799F03A2-DF7E-46E7-BD49-B6A5BDAB3112}"/>
              </a:ext>
            </a:extLst>
          </p:cNvPr>
          <p:cNvSpPr txBox="1"/>
          <p:nvPr/>
        </p:nvSpPr>
        <p:spPr>
          <a:xfrm>
            <a:off x="5080248" y="6404441"/>
            <a:ext cx="6928599"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Civil Rights: </a:t>
            </a:r>
            <a:r>
              <a:rPr kumimoji="0" lang="en-US" sz="2000" b="1" i="0" u="none" strike="noStrike" kern="1200" cap="none" spc="0" normalizeH="0" baseline="0" noProof="0" dirty="0">
                <a:ln>
                  <a:noFill/>
                </a:ln>
                <a:solidFill>
                  <a:srgbClr val="006699"/>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https://www.youtube.com/watch?v=tT3EIKmKpaQ</a:t>
            </a:r>
            <a:endParaRPr kumimoji="0" lang="en-US" sz="2000" b="1" i="0" u="none" strike="noStrike" kern="1200" cap="none" spc="0" normalizeH="0" baseline="0" noProof="0" dirty="0">
              <a:ln>
                <a:noFill/>
              </a:ln>
              <a:solidFill>
                <a:srgbClr val="0066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04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0B4A9-E249-4D43-A0F5-6E1350294B25}"/>
              </a:ext>
            </a:extLst>
          </p:cNvPr>
          <p:cNvSpPr/>
          <p:nvPr/>
        </p:nvSpPr>
        <p:spPr>
          <a:xfrm>
            <a:off x="219075" y="161836"/>
            <a:ext cx="11753849" cy="769441"/>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99"/>
                </a:solidFill>
                <a:effectLst/>
                <a:uLnTx/>
                <a:uFillTx/>
                <a:latin typeface="Calibri" panose="020F0502020204030204"/>
                <a:ea typeface="+mn-ea"/>
                <a:cs typeface="+mn-cs"/>
              </a:rPr>
              <a:t>The Fight for Disability Rights</a:t>
            </a:r>
          </a:p>
        </p:txBody>
      </p:sp>
      <p:pic>
        <p:nvPicPr>
          <p:cNvPr id="1026" name="Picture 2" descr="Lives Worth Living">
            <a:extLst>
              <a:ext uri="{FF2B5EF4-FFF2-40B4-BE49-F238E27FC236}">
                <a16:creationId xmlns:a16="http://schemas.microsoft.com/office/drawing/2014/main" id="{BCACC308-8D68-4675-9DD4-17DFBB333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961" y="931277"/>
            <a:ext cx="10776963" cy="4878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A8EA90-4A3A-4E2F-A301-E20D4C32AE95}"/>
              </a:ext>
              <a:ext uri="{C183D7F6-B498-43B3-948B-1728B52AA6E4}">
                <adec:decorative xmlns:adec="http://schemas.microsoft.com/office/drawing/2017/decorative" val="0"/>
              </a:ext>
            </a:extLst>
          </p:cNvPr>
          <p:cNvSpPr txBox="1"/>
          <p:nvPr/>
        </p:nvSpPr>
        <p:spPr>
          <a:xfrm>
            <a:off x="3013676" y="5897341"/>
            <a:ext cx="7142020" cy="369332"/>
          </a:xfrm>
          <a:prstGeom prst="rect">
            <a:avLst/>
          </a:prstGeom>
          <a:solidFill>
            <a:schemeClr val="tx1"/>
          </a:solidFill>
        </p:spPr>
        <p:txBody>
          <a:bodyPr wrap="square">
            <a:spAutoFit/>
          </a:bodyPr>
          <a:lstStyle/>
          <a:p>
            <a:r>
              <a:rPr lang="en-US" b="1" dirty="0">
                <a:solidFill>
                  <a:srgbClr val="006699"/>
                </a:solidFill>
                <a:hlinkClick r:id="rId4">
                  <a:extLst>
                    <a:ext uri="{A12FA001-AC4F-418D-AE19-62706E023703}">
                      <ahyp:hlinkClr xmlns:ahyp="http://schemas.microsoft.com/office/drawing/2018/hyperlinkcolor" val="tx"/>
                    </a:ext>
                  </a:extLst>
                </a:hlinkClick>
              </a:rPr>
              <a:t>https://www.youtube.com/watch?app=desktop&amp;v=qXD7TckuVjM&amp;t=9s</a:t>
            </a:r>
            <a:endParaRPr lang="en-US" b="1" dirty="0"/>
          </a:p>
        </p:txBody>
      </p:sp>
      <p:sp>
        <p:nvSpPr>
          <p:cNvPr id="4" name="Rectangle 3">
            <a:extLst>
              <a:ext uri="{FF2B5EF4-FFF2-40B4-BE49-F238E27FC236}">
                <a16:creationId xmlns:a16="http://schemas.microsoft.com/office/drawing/2014/main" id="{8EA5F034-54D4-421C-8493-6EE0514A43C7}"/>
              </a:ext>
              <a:ext uri="{C183D7F6-B498-43B3-948B-1728B52AA6E4}">
                <adec:decorative xmlns:adec="http://schemas.microsoft.com/office/drawing/2017/decorative" val="0"/>
              </a:ext>
            </a:extLst>
          </p:cNvPr>
          <p:cNvSpPr/>
          <p:nvPr/>
        </p:nvSpPr>
        <p:spPr>
          <a:xfrm>
            <a:off x="3384527" y="6394448"/>
            <a:ext cx="3019737" cy="369332"/>
          </a:xfrm>
          <a:prstGeom prst="rect">
            <a:avLst/>
          </a:prstGeom>
          <a:solidFill>
            <a:schemeClr val="tx1"/>
          </a:solidFill>
        </p:spPr>
        <p:txBody>
          <a:bodyPr wrap="none">
            <a:spAutoFit/>
          </a:bodyPr>
          <a:lstStyle/>
          <a:p>
            <a:r>
              <a:rPr lang="en-US" altLang="en-US" b="1" dirty="0">
                <a:solidFill>
                  <a:srgbClr val="006699"/>
                </a:solidFill>
                <a:hlinkClick r:id="rId5">
                  <a:extLst>
                    <a:ext uri="{A12FA001-AC4F-418D-AE19-62706E023703}">
                      <ahyp:hlinkClr xmlns:ahyp="http://schemas.microsoft.com/office/drawing/2018/hyperlinkcolor" val="tx"/>
                    </a:ext>
                  </a:extLst>
                </a:hlinkClick>
              </a:rPr>
              <a:t>https://youtu.be/ci3ek-tqiGQ</a:t>
            </a:r>
            <a:endParaRPr lang="en-US" altLang="en-US" b="1" dirty="0">
              <a:solidFill>
                <a:srgbClr val="006699"/>
              </a:solidFill>
            </a:endParaRPr>
          </a:p>
        </p:txBody>
      </p:sp>
      <p:sp>
        <p:nvSpPr>
          <p:cNvPr id="5" name="Rectangle 4">
            <a:extLst>
              <a:ext uri="{FF2B5EF4-FFF2-40B4-BE49-F238E27FC236}">
                <a16:creationId xmlns:a16="http://schemas.microsoft.com/office/drawing/2014/main" id="{B96A3599-7846-4B68-BF0E-FAFA1319190C}"/>
              </a:ext>
              <a:ext uri="{C183D7F6-B498-43B3-948B-1728B52AA6E4}">
                <adec:decorative xmlns:adec="http://schemas.microsoft.com/office/drawing/2017/decorative" val="0"/>
              </a:ext>
            </a:extLst>
          </p:cNvPr>
          <p:cNvSpPr/>
          <p:nvPr/>
        </p:nvSpPr>
        <p:spPr>
          <a:xfrm>
            <a:off x="6702834" y="6394448"/>
            <a:ext cx="3083408" cy="369332"/>
          </a:xfrm>
          <a:prstGeom prst="rect">
            <a:avLst/>
          </a:prstGeom>
          <a:solidFill>
            <a:schemeClr val="tx1"/>
          </a:solidFill>
        </p:spPr>
        <p:txBody>
          <a:bodyPr wrap="none">
            <a:spAutoFit/>
          </a:bodyPr>
          <a:lstStyle/>
          <a:p>
            <a:r>
              <a:rPr lang="en-US" b="1" dirty="0">
                <a:solidFill>
                  <a:srgbClr val="006699"/>
                </a:solidFill>
                <a:hlinkClick r:id="rId6">
                  <a:extLst>
                    <a:ext uri="{A12FA001-AC4F-418D-AE19-62706E023703}">
                      <ahyp:hlinkClr xmlns:ahyp="http://schemas.microsoft.com/office/drawing/2018/hyperlinkcolor" val="tx"/>
                    </a:ext>
                  </a:extLst>
                </a:hlinkClick>
              </a:rPr>
              <a:t>https://youtu.be/El_qTr3L0G0</a:t>
            </a:r>
            <a:endParaRPr lang="en-US" b="1" dirty="0">
              <a:solidFill>
                <a:srgbClr val="006699"/>
              </a:solidFill>
            </a:endParaRPr>
          </a:p>
        </p:txBody>
      </p:sp>
    </p:spTree>
    <p:extLst>
      <p:ext uri="{BB962C8B-B14F-4D97-AF65-F5344CB8AC3E}">
        <p14:creationId xmlns:p14="http://schemas.microsoft.com/office/powerpoint/2010/main" val="2733517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C285209EEB89449FCA86357050651A" ma:contentTypeVersion="2" ma:contentTypeDescription="Create a new document." ma:contentTypeScope="" ma:versionID="9f0bf9b32c5dece9429da9e526074d02">
  <xsd:schema xmlns:xsd="http://www.w3.org/2001/XMLSchema" xmlns:xs="http://www.w3.org/2001/XMLSchema" xmlns:p="http://schemas.microsoft.com/office/2006/metadata/properties" xmlns:ns3="27aaaf4d-e1ee-4f56-bed7-a63987641d8e" targetNamespace="http://schemas.microsoft.com/office/2006/metadata/properties" ma:root="true" ma:fieldsID="13a115ac079bb1b1b3f7b8d497f141b3" ns3:_="">
    <xsd:import namespace="27aaaf4d-e1ee-4f56-bed7-a63987641d8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aaf4d-e1ee-4f56-bed7-a63987641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612BC-4432-4C17-85E0-F90EBA5DD2E5}">
  <ds:schemaRefs>
    <ds:schemaRef ds:uri="http://schemas.microsoft.com/sharepoint/v3/contenttype/forms"/>
  </ds:schemaRefs>
</ds:datastoreItem>
</file>

<file path=customXml/itemProps2.xml><?xml version="1.0" encoding="utf-8"?>
<ds:datastoreItem xmlns:ds="http://schemas.openxmlformats.org/officeDocument/2006/customXml" ds:itemID="{71792921-C42C-48AD-8E8A-3156C5719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aaf4d-e1ee-4f56-bed7-a63987641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41DBE-3E45-4408-A1BB-996420F963A7}">
  <ds:schemaRefs>
    <ds:schemaRef ds:uri="http://purl.org/dc/dcmitype/"/>
    <ds:schemaRef ds:uri="27aaaf4d-e1ee-4f56-bed7-a63987641d8e"/>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1704</TotalTime>
  <Words>1842</Words>
  <Application>Microsoft Office PowerPoint</Application>
  <PresentationFormat>Widescreen</PresentationFormat>
  <Paragraphs>89</Paragraphs>
  <Slides>16</Slides>
  <Notes>6</Notes>
  <HiddenSlides>5</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1_Office Theme</vt:lpstr>
      <vt:lpstr>3_Office Theme</vt:lpstr>
      <vt:lpstr>PowerPoint Presentation</vt:lpstr>
      <vt:lpstr>Diversity</vt:lpstr>
      <vt:lpstr>Why is Understanding Diversity Important?</vt:lpstr>
      <vt:lpstr>PowerPoint Presentation</vt:lpstr>
      <vt:lpstr>Diversity and History</vt:lpstr>
      <vt:lpstr>History Snapshot: Human Rights</vt:lpstr>
      <vt:lpstr>The Universal Human Rights</vt:lpstr>
      <vt:lpstr>History Snapshot: Civil Rights </vt:lpstr>
      <vt:lpstr>PowerPoint Presentation</vt:lpstr>
      <vt:lpstr>Disability Rights Heroes </vt:lpstr>
      <vt:lpstr>PowerPoint Presentation</vt:lpstr>
      <vt:lpstr>PowerPoint Presentation</vt:lpstr>
      <vt:lpstr>Arizona Disability Heroes</vt:lpstr>
      <vt:lpstr>Arizona Disability Heroes</vt:lpstr>
      <vt:lpstr>Disability Pride (from disabled-world.com)</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Paletta</dc:creator>
  <cp:lastModifiedBy>Audra Paletta</cp:lastModifiedBy>
  <cp:revision>129</cp:revision>
  <cp:lastPrinted>2020-02-22T03:05:08Z</cp:lastPrinted>
  <dcterms:created xsi:type="dcterms:W3CDTF">2020-02-04T04:48:26Z</dcterms:created>
  <dcterms:modified xsi:type="dcterms:W3CDTF">2023-07-12T12:40:54Z</dcterms:modified>
</cp:coreProperties>
</file>